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309"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12" r:id="rId45"/>
    <p:sldId id="305" r:id="rId46"/>
    <p:sldId id="302" r:id="rId47"/>
    <p:sldId id="303" r:id="rId48"/>
    <p:sldId id="304" r:id="rId49"/>
    <p:sldId id="306" r:id="rId50"/>
    <p:sldId id="310" r:id="rId51"/>
    <p:sldId id="311"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4538"/>
    <a:srgbClr val="133BE7"/>
    <a:srgbClr val="39839D"/>
    <a:srgbClr val="F01846"/>
    <a:srgbClr val="AF57C7"/>
    <a:srgbClr val="E3C617"/>
    <a:srgbClr val="1ECADC"/>
    <a:srgbClr val="3EC90D"/>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81046" autoAdjust="0"/>
  </p:normalViewPr>
  <p:slideViewPr>
    <p:cSldViewPr>
      <p:cViewPr>
        <p:scale>
          <a:sx n="90" d="100"/>
          <a:sy n="90" d="100"/>
        </p:scale>
        <p:origin x="-108"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CE0A71-1340-4360-AEA0-C14DCC5EF9F4}" type="datetimeFigureOut">
              <a:rPr lang="ru-RU"/>
              <a:pPr>
                <a:defRPr/>
              </a:pPr>
              <a:t>06.04.2015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7AB97EA-4AF3-45BF-9622-E42F67CCE6D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E056E6-B897-4EE4-A34F-1244C22B69F6}" type="slidenum">
              <a:rPr lang="ru-RU" smtClean="0"/>
              <a:pPr/>
              <a:t>13</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552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52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B85EA3-5185-45B3-91D6-FC74F5213162}" type="slidenum">
              <a:rPr lang="ru-RU" smtClean="0"/>
              <a:pPr/>
              <a:t>39</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Образ слайда 1"/>
          <p:cNvSpPr>
            <a:spLocks noGrp="1" noRot="1" noChangeAspect="1"/>
          </p:cNvSpPr>
          <p:nvPr>
            <p:ph type="sldImg"/>
          </p:nvPr>
        </p:nvSpPr>
        <p:spPr bwMode="auto">
          <a:noFill/>
          <a:ln>
            <a:solidFill>
              <a:srgbClr val="000000"/>
            </a:solidFill>
            <a:miter lim="800000"/>
            <a:headEnd/>
            <a:tailEnd/>
          </a:ln>
        </p:spPr>
      </p:sp>
      <p:sp>
        <p:nvSpPr>
          <p:cNvPr id="583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83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13D0F5-9E3F-4D48-8FCF-13C802DCF65E}" type="slidenum">
              <a:rPr lang="ru-RU" smtClean="0"/>
              <a:pPr/>
              <a:t>41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8F5A9B57-CFFA-440C-A910-5A60F4F2999F}" type="datetimeFigureOut">
              <a:rPr lang="ru-RU"/>
              <a:pPr>
                <a:defRPr/>
              </a:pPr>
              <a:t>06.04.2015</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7AB3548A-55E6-4F28-80FF-B2628792FA9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0923AC9E-F42E-4059-9523-0D26A106E9F7}" type="datetimeFigureOut">
              <a:rPr lang="ru-RU"/>
              <a:pPr>
                <a:defRPr/>
              </a:pPr>
              <a:t>06.04.2015</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67205212-EC84-488F-B89A-4A8E79B82FE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71F6E3FF-1607-4BCF-9675-69027EC24598}" type="datetimeFigureOut">
              <a:rPr lang="ru-RU"/>
              <a:pPr>
                <a:defRPr/>
              </a:pPr>
              <a:t>06.04.2015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4A00A0-C4CD-488C-9829-E4ECBAED620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Объект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81A5E47E-EDFD-44D2-81A2-1E9A0568C8B8}" type="datetimeFigureOut">
              <a:rPr lang="ru-RU"/>
              <a:pPr>
                <a:defRPr/>
              </a:pPr>
              <a:t>06.04.2015</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5C26250D-ED82-4295-B098-0735C1ADDD3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F1120CE0-B886-4579-BEE8-5BC1277622D9}" type="datetimeFigureOut">
              <a:rPr lang="ru-RU"/>
              <a:pPr>
                <a:defRPr/>
              </a:pPr>
              <a:t>06.04.2015</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54C3CE3B-D25A-42F3-BF21-F79D271A083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4C18D8E9-6755-4072-9540-502BF9A6AF79}" type="datetimeFigureOut">
              <a:rPr lang="ru-RU"/>
              <a:pPr>
                <a:defRPr/>
              </a:pPr>
              <a:t>06.04.2015</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71D02F39-6C54-4E61-8DB8-B4A191D3F30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F55CA3E0-1DC6-4D3A-B189-35CADDAA5C01}" type="datetimeFigureOut">
              <a:rPr lang="ru-RU"/>
              <a:pPr>
                <a:defRPr/>
              </a:pPr>
              <a:t>06.04.2015</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C5BA503E-767D-4612-9C07-C0446F0DD95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725DE0C2-2552-40F1-B489-DD8BF6ACFBDF}" type="datetimeFigureOut">
              <a:rPr lang="ru-RU"/>
              <a:pPr>
                <a:defRPr/>
              </a:pPr>
              <a:t>06.04.2015</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C4E8BA97-C2BE-4A1A-B2A3-7F9FFCA8644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880A50F7-757B-484C-BCE3-32EC594C1A44}" type="datetimeFigureOut">
              <a:rPr lang="ru-RU"/>
              <a:pPr>
                <a:defRPr/>
              </a:pPr>
              <a:t>06.04.2015</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3025F301-B2CC-4626-9768-D0BE7E45C68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6C99545A-08BD-48B6-A72C-CF23EAC43362}" type="datetimeFigureOut">
              <a:rPr lang="ru-RU"/>
              <a:pPr>
                <a:defRPr/>
              </a:pPr>
              <a:t>06.04.2015</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63E7F235-0014-4DF5-A133-1A309988F56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A3761C73-897D-4803-8C2A-A87D869FEC31}" type="datetimeFigureOut">
              <a:rPr lang="ru-RU"/>
              <a:pPr>
                <a:defRPr/>
              </a:pPr>
              <a:t>06.04.2015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1510C78F-DEA0-4BC9-91E4-FAADE5B68F5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0161D1FF-CECB-457F-8591-4C408B13F380}" type="datetimeFigureOut">
              <a:rPr lang="ru-RU"/>
              <a:pPr>
                <a:defRPr/>
              </a:pPr>
              <a:t>06.04.2015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DEF691FF-AEC5-4D04-B698-8792560C8ED3}"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7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ru.wikipedia.org/wiki/1945" TargetMode="External"/><Relationship Id="rId2" Type="http://schemas.openxmlformats.org/officeDocument/2006/relationships/hyperlink" Target="https://ru.wikipedia.org/wiki/12_%D0%BC%D0%B0%D1%8F"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ru.wikipedia.org/wiki/%D0%93%D0%BB%D0%B8%D0%BD%D0%BA%D0%B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ru.wikipedia.org/wiki/%D0%9A%D0%BE%D1%81%D0%BC%D0%BE%D0%BD%D0%B0%D0%B2%D1%82%D0%B8%D0%BA%D0%B0" TargetMode="External"/><Relationship Id="rId13" Type="http://schemas.openxmlformats.org/officeDocument/2006/relationships/hyperlink" Target="https://ru.wikipedia.org/w/index.php?title=%D0%A2%D1%80%D0%B0%D1%81%D1%81%D0%B0_%D0%9A%D0%BE%D0%BD%D0%B4%D1%80%D0%B0%D1%82%D1%8E%D0%BA%D0%B0&amp;action=edit&amp;redlink=1" TargetMode="External"/><Relationship Id="rId3" Type="http://schemas.openxmlformats.org/officeDocument/2006/relationships/image" Target="../media/image23.jpeg"/><Relationship Id="rId7" Type="http://schemas.openxmlformats.org/officeDocument/2006/relationships/hyperlink" Target="https://ru.wikipedia.org/wiki/1942_%D0%B3%D0%BE%D0%B4" TargetMode="External"/><Relationship Id="rId12" Type="http://schemas.openxmlformats.org/officeDocument/2006/relationships/hyperlink" Target="https://ru.wikipedia.org/wiki/%D0%A2%D1%80%D0%B0%D0%B5%D0%BA%D1%82%D0%BE%D1%80%D0%B8%D1%8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ru.wikipedia.org/wiki/25_%D1%84%D0%B5%D0%B2%D1%80%D0%B0%D0%BB%D1%8F" TargetMode="External"/><Relationship Id="rId11" Type="http://schemas.openxmlformats.org/officeDocument/2006/relationships/hyperlink" Target="https://ru.wikipedia.org/wiki/%D0%90%D0%BF%D0%BE%D0%BB%D0%BB%D0%BE%D0%BD_(%D0%BF%D1%80%D0%BE%D0%B3%D1%80%D0%B0%D0%BC%D0%BC%D0%B0)" TargetMode="External"/><Relationship Id="rId5" Type="http://schemas.openxmlformats.org/officeDocument/2006/relationships/hyperlink" Target="https://ru.wikipedia.org/wiki/1897_%D0%B3%D0%BE%D0%B4" TargetMode="External"/><Relationship Id="rId10" Type="http://schemas.openxmlformats.org/officeDocument/2006/relationships/hyperlink" Target="https://ru.wikipedia.org/wiki/NASA" TargetMode="External"/><Relationship Id="rId4" Type="http://schemas.openxmlformats.org/officeDocument/2006/relationships/hyperlink" Target="https://ru.wikipedia.org/wiki/21_%D0%B8%D1%8E%D0%BD%D1%8F" TargetMode="External"/><Relationship Id="rId9" Type="http://schemas.openxmlformats.org/officeDocument/2006/relationships/hyperlink" Target="https://ru.wikipedia.org/wiki/XX_%D0%B2%D0%B5%D0%BA" TargetMode="External"/><Relationship Id="rId14" Type="http://schemas.openxmlformats.org/officeDocument/2006/relationships/hyperlink" Target="https://ru.wikipedia.org/wiki/%CA%EE%ED%E4%F0%E0%F2%FE%EA,_%DE%F0%E8%E9_%C2%E0%F1%E8%EB%FC%E5%E2%E8%F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3682"/>
            <a:ext cx="8686800" cy="936104"/>
          </a:xfrm>
        </p:spPr>
        <p:txBody>
          <a:bodyPr/>
          <a:lstStyle/>
          <a:p>
            <a:pPr algn="ctr" eaLnBrk="1" fontAlgn="auto" hangingPunct="1">
              <a:spcAft>
                <a:spcPts val="0"/>
              </a:spcAft>
              <a:defRPr/>
            </a:pPr>
            <a:r>
              <a:rPr lang="ru-RU" b="1" dirty="0" smtClean="0">
                <a:solidFill>
                  <a:srgbClr val="0070C0"/>
                </a:solidFill>
              </a:rPr>
              <a:t>Край родной, Новосибирский</a:t>
            </a:r>
            <a:endParaRPr lang="ru-RU" b="1" dirty="0">
              <a:solidFill>
                <a:srgbClr val="0070C0"/>
              </a:solidFill>
            </a:endParaRPr>
          </a:p>
        </p:txBody>
      </p:sp>
      <p:sp>
        <p:nvSpPr>
          <p:cNvPr id="14338" name="Объект 2"/>
          <p:cNvSpPr>
            <a:spLocks noGrp="1"/>
          </p:cNvSpPr>
          <p:nvPr>
            <p:ph idx="1"/>
          </p:nvPr>
        </p:nvSpPr>
        <p:spPr>
          <a:xfrm>
            <a:off x="762000" y="1484313"/>
            <a:ext cx="7554913" cy="4454525"/>
          </a:xfrm>
        </p:spPr>
        <p:txBody>
          <a:bodyPr/>
          <a:lstStyle/>
          <a:p>
            <a:pPr eaLnBrk="1" hangingPunct="1"/>
            <a:endParaRPr lang="ru-RU" smtClean="0"/>
          </a:p>
        </p:txBody>
      </p:sp>
      <p:pic>
        <p:nvPicPr>
          <p:cNvPr id="14339" name="Picture 2"/>
          <p:cNvPicPr>
            <a:picLocks noChangeAspect="1" noChangeArrowheads="1"/>
          </p:cNvPicPr>
          <p:nvPr/>
        </p:nvPicPr>
        <p:blipFill>
          <a:blip r:embed="rId2"/>
          <a:srcRect/>
          <a:stretch>
            <a:fillRect/>
          </a:stretch>
        </p:blipFill>
        <p:spPr bwMode="auto">
          <a:xfrm>
            <a:off x="735013" y="1200150"/>
            <a:ext cx="7724775"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rgbClr val="7030A0"/>
                </a:solidFill>
              </a:rPr>
              <a:t>Правильный ответ</a:t>
            </a:r>
            <a:endParaRPr lang="ru-RU" dirty="0">
              <a:solidFill>
                <a:srgbClr val="7030A0"/>
              </a:solidFill>
            </a:endParaRPr>
          </a:p>
        </p:txBody>
      </p:sp>
      <p:sp>
        <p:nvSpPr>
          <p:cNvPr id="23554" name="Объект 2"/>
          <p:cNvSpPr>
            <a:spLocks noGrp="1"/>
          </p:cNvSpPr>
          <p:nvPr>
            <p:ph idx="1"/>
          </p:nvPr>
        </p:nvSpPr>
        <p:spPr/>
        <p:txBody>
          <a:bodyPr/>
          <a:lstStyle/>
          <a:p>
            <a:r>
              <a:rPr lang="ru-RU" sz="3600" b="1" smtClean="0"/>
              <a:t>Республика Алтай, Республика Бурятия, Республика Тыва, Республика Хакасия, Алтайский край, Забайкальский край, Красноярский край, Иркутская область, Кемеровская область, Новосибирская область, Омская область, Томская область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dirty="0" smtClean="0">
                <a:solidFill>
                  <a:srgbClr val="0070C0"/>
                </a:solidFill>
              </a:rPr>
              <a:t>Какие районы входят в состав Новосибирской области?</a:t>
            </a:r>
            <a:br>
              <a:rPr lang="ru-RU" dirty="0" smtClean="0">
                <a:solidFill>
                  <a:srgbClr val="0070C0"/>
                </a:solidFill>
              </a:rPr>
            </a:br>
            <a:endParaRPr lang="ru-RU" dirty="0">
              <a:solidFill>
                <a:srgbClr val="0070C0"/>
              </a:solidFill>
            </a:endParaRPr>
          </a:p>
        </p:txBody>
      </p:sp>
      <p:sp>
        <p:nvSpPr>
          <p:cNvPr id="24578" name="Объект 2"/>
          <p:cNvSpPr>
            <a:spLocks noGrp="1"/>
          </p:cNvSpPr>
          <p:nvPr>
            <p:ph idx="1"/>
          </p:nvPr>
        </p:nvSpPr>
        <p:spPr>
          <a:xfrm>
            <a:off x="539750" y="1844675"/>
            <a:ext cx="8280400" cy="4381500"/>
          </a:xfrm>
        </p:spPr>
        <p:txBody>
          <a:bodyPr/>
          <a:lstStyle/>
          <a:p>
            <a:pPr marL="0" indent="0">
              <a:buFont typeface="Wingdings 2" pitchFamily="18" charset="2"/>
              <a:buNone/>
            </a:pPr>
            <a:r>
              <a:rPr lang="ru-RU" b="1" smtClean="0">
                <a:solidFill>
                  <a:srgbClr val="0070C0"/>
                </a:solidFill>
              </a:rPr>
              <a:t>В предложенный список включены несуществующие районы, названия с ошибками, в том числе орфографическими, географические объекты из соседних областей:</a:t>
            </a:r>
          </a:p>
          <a:p>
            <a:pPr marL="0" indent="0">
              <a:buFont typeface="Wingdings 2" pitchFamily="18" charset="2"/>
              <a:buNone/>
            </a:pPr>
            <a:r>
              <a:rPr lang="ru-RU" b="1" smtClean="0">
                <a:solidFill>
                  <a:schemeClr val="accent2"/>
                </a:solidFill>
              </a:rPr>
              <a:t>Искитимский, Северный, Восточный, Рубцовский, Болотный, Колыванский, Каргатский, Кулундинский, Красноозёрский,              Новосибирский,Барлакульский,Салаирский, Кыштовский, Мошковский, Чистоозёрный</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p:cNvSpPr>
          <p:nvPr>
            <p:ph type="title" idx="4294967295"/>
          </p:nvPr>
        </p:nvSpPr>
        <p:spPr bwMode="auto">
          <a:xfrm>
            <a:off x="250825" y="188913"/>
            <a:ext cx="8686800" cy="838200"/>
          </a:xfrm>
          <a:noFill/>
        </p:spPr>
        <p:txBody>
          <a:bodyPr wrap="square" lIns="91440" tIns="45720" rIns="91440" bIns="45720" numCol="1" anchorCtr="0" compatLnSpc="1">
            <a:prstTxWarp prst="textNoShape">
              <a:avLst/>
            </a:prstTxWarp>
          </a:bodyPr>
          <a:lstStyle/>
          <a:p>
            <a:pPr algn="ctr"/>
            <a:r>
              <a:rPr lang="ru-RU" sz="3200" b="1" cap="none" smtClean="0">
                <a:solidFill>
                  <a:srgbClr val="133BE7"/>
                </a:solidFill>
                <a:effectLst/>
                <a:latin typeface="Arial" charset="0"/>
              </a:rPr>
              <a:t>Правильный ответ</a:t>
            </a:r>
          </a:p>
        </p:txBody>
      </p:sp>
      <p:sp>
        <p:nvSpPr>
          <p:cNvPr id="25602" name="Объект 2"/>
          <p:cNvSpPr>
            <a:spLocks noGrp="1"/>
          </p:cNvSpPr>
          <p:nvPr>
            <p:ph idx="1"/>
          </p:nvPr>
        </p:nvSpPr>
        <p:spPr>
          <a:xfrm>
            <a:off x="457200" y="981075"/>
            <a:ext cx="8686800" cy="5099050"/>
          </a:xfrm>
        </p:spPr>
        <p:txBody>
          <a:bodyPr/>
          <a:lstStyle/>
          <a:p>
            <a:r>
              <a:rPr lang="ru-RU" sz="3600" b="1" smtClean="0">
                <a:solidFill>
                  <a:schemeClr val="accent2"/>
                </a:solidFill>
              </a:rPr>
              <a:t>Искитимский</a:t>
            </a:r>
            <a:r>
              <a:rPr lang="ru-RU" sz="3600" b="1" smtClean="0">
                <a:solidFill>
                  <a:schemeClr val="accent2"/>
                </a:solidFill>
                <a:latin typeface="Arial" charset="0"/>
              </a:rPr>
              <a:t>                       </a:t>
            </a:r>
          </a:p>
          <a:p>
            <a:r>
              <a:rPr lang="ru-RU" sz="3600" b="1" smtClean="0">
                <a:solidFill>
                  <a:schemeClr val="accent2"/>
                </a:solidFill>
              </a:rPr>
              <a:t>Северный</a:t>
            </a:r>
          </a:p>
          <a:p>
            <a:r>
              <a:rPr lang="ru-RU" sz="3600" b="1" smtClean="0">
                <a:solidFill>
                  <a:schemeClr val="accent2"/>
                </a:solidFill>
              </a:rPr>
              <a:t>Колыванский</a:t>
            </a:r>
          </a:p>
          <a:p>
            <a:r>
              <a:rPr lang="ru-RU" sz="3600" b="1" smtClean="0">
                <a:solidFill>
                  <a:schemeClr val="accent2"/>
                </a:solidFill>
              </a:rPr>
              <a:t>Каргатский                                      </a:t>
            </a:r>
          </a:p>
          <a:p>
            <a:r>
              <a:rPr lang="ru-RU" sz="3600" b="1" smtClean="0">
                <a:solidFill>
                  <a:schemeClr val="accent2"/>
                </a:solidFill>
              </a:rPr>
              <a:t>Новосибирский</a:t>
            </a:r>
            <a:r>
              <a:rPr lang="ru-RU" sz="3600" b="1" smtClean="0">
                <a:solidFill>
                  <a:schemeClr val="accent2"/>
                </a:solidFill>
                <a:latin typeface="Arial" charset="0"/>
              </a:rPr>
              <a:t>                  </a:t>
            </a:r>
          </a:p>
          <a:p>
            <a:r>
              <a:rPr lang="ru-RU" sz="3600" b="1" smtClean="0">
                <a:solidFill>
                  <a:schemeClr val="accent2"/>
                </a:solidFill>
              </a:rPr>
              <a:t>Кыштовский</a:t>
            </a:r>
          </a:p>
          <a:p>
            <a:r>
              <a:rPr lang="ru-RU" sz="3600" b="1" smtClean="0">
                <a:solidFill>
                  <a:schemeClr val="accent2"/>
                </a:solidFill>
              </a:rPr>
              <a:t>Мошковский</a:t>
            </a:r>
          </a:p>
          <a:p>
            <a:r>
              <a:rPr lang="ru-RU" sz="3600" b="1" smtClean="0">
                <a:solidFill>
                  <a:schemeClr val="accent2"/>
                </a:solidFill>
              </a:rPr>
              <a:t>Чистоозёрный</a:t>
            </a:r>
            <a:r>
              <a:rPr lang="ru-RU" sz="3600" b="1" smtClean="0">
                <a:solidFill>
                  <a:schemeClr val="accent2"/>
                </a:solidFill>
                <a:latin typeface="Arial" charset="0"/>
              </a:rPr>
              <a:t>                        </a:t>
            </a:r>
          </a:p>
        </p:txBody>
      </p:sp>
      <p:pic>
        <p:nvPicPr>
          <p:cNvPr id="25603" name="Picture 4" descr="7049"/>
          <p:cNvPicPr>
            <a:picLocks noChangeAspect="1" noChangeArrowheads="1"/>
          </p:cNvPicPr>
          <p:nvPr/>
        </p:nvPicPr>
        <p:blipFill>
          <a:blip r:embed="rId2"/>
          <a:srcRect/>
          <a:stretch>
            <a:fillRect/>
          </a:stretch>
        </p:blipFill>
        <p:spPr bwMode="auto">
          <a:xfrm>
            <a:off x="4572000" y="1125538"/>
            <a:ext cx="3881438" cy="2159000"/>
          </a:xfrm>
          <a:prstGeom prst="rect">
            <a:avLst/>
          </a:prstGeom>
          <a:noFill/>
          <a:ln w="9525">
            <a:noFill/>
            <a:miter lim="800000"/>
            <a:headEnd/>
            <a:tailEnd/>
          </a:ln>
        </p:spPr>
      </p:pic>
      <p:pic>
        <p:nvPicPr>
          <p:cNvPr id="25604" name="Picture 10" descr="Картинки по запросу фотографии Кыштовского района Новосибирской области"/>
          <p:cNvPicPr>
            <a:picLocks noChangeAspect="1" noChangeArrowheads="1"/>
          </p:cNvPicPr>
          <p:nvPr/>
        </p:nvPicPr>
        <p:blipFill>
          <a:blip r:embed="rId3"/>
          <a:srcRect/>
          <a:stretch>
            <a:fillRect/>
          </a:stretch>
        </p:blipFill>
        <p:spPr bwMode="auto">
          <a:xfrm>
            <a:off x="4572000" y="3644900"/>
            <a:ext cx="3960813"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ъект 2"/>
          <p:cNvSpPr>
            <a:spLocks noGrp="1"/>
          </p:cNvSpPr>
          <p:nvPr>
            <p:ph idx="1"/>
          </p:nvPr>
        </p:nvSpPr>
        <p:spPr>
          <a:xfrm>
            <a:off x="684213" y="1557338"/>
            <a:ext cx="2592387" cy="3819525"/>
          </a:xfrm>
        </p:spPr>
        <p:txBody>
          <a:bodyPr/>
          <a:lstStyle/>
          <a:p>
            <a:pPr marL="0" indent="0">
              <a:buFont typeface="Wingdings 2" pitchFamily="18" charset="2"/>
              <a:buNone/>
            </a:pPr>
            <a:r>
              <a:rPr lang="ru-RU" b="1" smtClean="0">
                <a:latin typeface="Times New Roman" pitchFamily="18" charset="0"/>
                <a:cs typeface="Times New Roman" pitchFamily="18" charset="0"/>
              </a:rPr>
              <a:t>Искитим</a:t>
            </a:r>
          </a:p>
          <a:p>
            <a:pPr marL="0" indent="0">
              <a:buFont typeface="Wingdings 2" pitchFamily="18" charset="2"/>
              <a:buNone/>
            </a:pPr>
            <a:r>
              <a:rPr lang="ru-RU" b="1" smtClean="0">
                <a:latin typeface="Times New Roman" pitchFamily="18" charset="0"/>
                <a:cs typeface="Times New Roman" pitchFamily="18" charset="0"/>
              </a:rPr>
              <a:t>Маслянино</a:t>
            </a:r>
          </a:p>
          <a:p>
            <a:pPr marL="0" indent="0">
              <a:buFont typeface="Wingdings 2" pitchFamily="18" charset="2"/>
              <a:buNone/>
            </a:pPr>
            <a:r>
              <a:rPr lang="ru-RU" b="1" smtClean="0">
                <a:latin typeface="Times New Roman" pitchFamily="18" charset="0"/>
                <a:cs typeface="Times New Roman" pitchFamily="18" charset="0"/>
              </a:rPr>
              <a:t>Бердск</a:t>
            </a:r>
          </a:p>
          <a:p>
            <a:pPr marL="0" indent="0">
              <a:buFont typeface="Wingdings 2" pitchFamily="18" charset="2"/>
              <a:buNone/>
            </a:pPr>
            <a:r>
              <a:rPr lang="ru-RU" b="1" smtClean="0">
                <a:latin typeface="Times New Roman" pitchFamily="18" charset="0"/>
                <a:cs typeface="Times New Roman" pitchFamily="18" charset="0"/>
              </a:rPr>
              <a:t>Барнаул</a:t>
            </a:r>
          </a:p>
          <a:p>
            <a:pPr marL="0" indent="0">
              <a:buFont typeface="Wingdings 2" pitchFamily="18" charset="2"/>
              <a:buNone/>
            </a:pPr>
            <a:r>
              <a:rPr lang="ru-RU" b="1" smtClean="0">
                <a:latin typeface="Times New Roman" pitchFamily="18" charset="0"/>
                <a:cs typeface="Times New Roman" pitchFamily="18" charset="0"/>
              </a:rPr>
              <a:t>Каргат    </a:t>
            </a:r>
          </a:p>
          <a:p>
            <a:pPr marL="0" indent="0">
              <a:buFont typeface="Wingdings 2" pitchFamily="18" charset="2"/>
              <a:buNone/>
            </a:pPr>
            <a:r>
              <a:rPr lang="ru-RU" b="1" smtClean="0">
                <a:latin typeface="Times New Roman" pitchFamily="18" charset="0"/>
                <a:cs typeface="Times New Roman" pitchFamily="18" charset="0"/>
              </a:rPr>
              <a:t>Красноярск</a:t>
            </a:r>
          </a:p>
        </p:txBody>
      </p:sp>
      <p:sp>
        <p:nvSpPr>
          <p:cNvPr id="26626" name="Прямоугольник 2"/>
          <p:cNvSpPr>
            <a:spLocks noChangeArrowheads="1"/>
          </p:cNvSpPr>
          <p:nvPr/>
        </p:nvSpPr>
        <p:spPr bwMode="auto">
          <a:xfrm>
            <a:off x="4211638" y="1484313"/>
            <a:ext cx="4284662" cy="3503612"/>
          </a:xfrm>
          <a:prstGeom prst="rect">
            <a:avLst/>
          </a:prstGeom>
          <a:noFill/>
          <a:ln w="9525">
            <a:noFill/>
            <a:miter lim="800000"/>
            <a:headEnd/>
            <a:tailEnd/>
          </a:ln>
        </p:spPr>
        <p:txBody>
          <a:bodyPr>
            <a:spAutoFit/>
          </a:bodyPr>
          <a:lstStyle/>
          <a:p>
            <a:r>
              <a:rPr lang="ru-RU" sz="3200" b="1">
                <a:solidFill>
                  <a:schemeClr val="tx2"/>
                </a:solidFill>
                <a:latin typeface="Times New Roman" pitchFamily="18" charset="0"/>
                <a:cs typeface="Times New Roman" pitchFamily="18" charset="0"/>
              </a:rPr>
              <a:t>Новокузнецк</a:t>
            </a:r>
          </a:p>
          <a:p>
            <a:r>
              <a:rPr lang="ru-RU" sz="3200" b="1">
                <a:solidFill>
                  <a:schemeClr val="tx2"/>
                </a:solidFill>
                <a:latin typeface="Times New Roman" pitchFamily="18" charset="0"/>
                <a:cs typeface="Times New Roman" pitchFamily="18" charset="0"/>
              </a:rPr>
              <a:t>Черепаново</a:t>
            </a:r>
          </a:p>
          <a:p>
            <a:r>
              <a:rPr lang="ru-RU" sz="3200" b="1">
                <a:solidFill>
                  <a:schemeClr val="tx2"/>
                </a:solidFill>
                <a:latin typeface="Times New Roman" pitchFamily="18" charset="0"/>
                <a:cs typeface="Times New Roman" pitchFamily="18" charset="0"/>
              </a:rPr>
              <a:t>Болотное</a:t>
            </a:r>
          </a:p>
          <a:p>
            <a:r>
              <a:rPr lang="ru-RU" sz="3200" b="1">
                <a:solidFill>
                  <a:schemeClr val="tx2"/>
                </a:solidFill>
                <a:latin typeface="Times New Roman" pitchFamily="18" charset="0"/>
                <a:cs typeface="Times New Roman" pitchFamily="18" charset="0"/>
              </a:rPr>
              <a:t>Ленинск – Кузнецкий</a:t>
            </a:r>
          </a:p>
          <a:p>
            <a:r>
              <a:rPr lang="ru-RU" sz="3200" b="1">
                <a:solidFill>
                  <a:schemeClr val="tx2"/>
                </a:solidFill>
                <a:latin typeface="Times New Roman" pitchFamily="18" charset="0"/>
                <a:cs typeface="Times New Roman" pitchFamily="18" charset="0"/>
              </a:rPr>
              <a:t>Краснообск</a:t>
            </a:r>
          </a:p>
          <a:p>
            <a:r>
              <a:rPr lang="ru-RU" sz="3200" b="1">
                <a:solidFill>
                  <a:schemeClr val="tx2"/>
                </a:solidFill>
                <a:latin typeface="Times New Roman" pitchFamily="18" charset="0"/>
                <a:cs typeface="Times New Roman" pitchFamily="18" charset="0"/>
              </a:rPr>
              <a:t>Краснозёрское </a:t>
            </a:r>
          </a:p>
          <a:p>
            <a:r>
              <a:rPr lang="ru-RU" sz="3200" b="1">
                <a:solidFill>
                  <a:schemeClr val="tx2"/>
                </a:solidFill>
                <a:latin typeface="Times New Roman" pitchFamily="18" charset="0"/>
                <a:cs typeface="Times New Roman" pitchFamily="18" charset="0"/>
              </a:rPr>
              <a:t>Татарск</a:t>
            </a:r>
            <a:endParaRPr lang="ru-RU" sz="3200">
              <a:solidFill>
                <a:schemeClr val="tx2"/>
              </a:solidFill>
              <a:latin typeface="Times New Roman" pitchFamily="18" charset="0"/>
              <a:cs typeface="Times New Roman" pitchFamily="18" charset="0"/>
            </a:endParaRPr>
          </a:p>
        </p:txBody>
      </p:sp>
      <p:sp>
        <p:nvSpPr>
          <p:cNvPr id="26627" name="Rectangle 5"/>
          <p:cNvSpPr>
            <a:spLocks noGrp="1"/>
          </p:cNvSpPr>
          <p:nvPr>
            <p:ph type="title" idx="4294967295"/>
          </p:nvPr>
        </p:nvSpPr>
        <p:spPr bwMode="auto">
          <a:xfrm>
            <a:off x="304800" y="0"/>
            <a:ext cx="8686800" cy="981075"/>
          </a:xfrm>
          <a:noFill/>
        </p:spPr>
        <p:txBody>
          <a:bodyPr wrap="square" lIns="91440" tIns="45720" rIns="91440" bIns="45720" numCol="1" anchorCtr="0" compatLnSpc="1">
            <a:prstTxWarp prst="textNoShape">
              <a:avLst/>
            </a:prstTxWarp>
          </a:bodyPr>
          <a:lstStyle/>
          <a:p>
            <a:pPr algn="ctr"/>
            <a:r>
              <a:rPr lang="ru-RU" sz="2800" cap="none" smtClean="0">
                <a:solidFill>
                  <a:srgbClr val="133BE7"/>
                </a:solidFill>
                <a:effectLst/>
                <a:latin typeface="Arial" charset="0"/>
              </a:rPr>
              <a:t>Какие из этих городов находятся на территории Новосибирской области?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rgbClr val="7030A0"/>
                </a:solidFill>
              </a:rPr>
              <a:t>Правильный ответ</a:t>
            </a:r>
            <a:endParaRPr lang="ru-RU" dirty="0">
              <a:solidFill>
                <a:srgbClr val="7030A0"/>
              </a:solidFill>
            </a:endParaRPr>
          </a:p>
        </p:txBody>
      </p:sp>
      <p:sp>
        <p:nvSpPr>
          <p:cNvPr id="28674" name="Объект 2"/>
          <p:cNvSpPr>
            <a:spLocks noGrp="1"/>
          </p:cNvSpPr>
          <p:nvPr>
            <p:ph idx="1"/>
          </p:nvPr>
        </p:nvSpPr>
        <p:spPr>
          <a:xfrm>
            <a:off x="180975" y="1625600"/>
            <a:ext cx="8686800" cy="4525963"/>
          </a:xfrm>
        </p:spPr>
        <p:txBody>
          <a:bodyPr/>
          <a:lstStyle/>
          <a:p>
            <a:r>
              <a:rPr lang="ru-RU" sz="3600" b="1" smtClean="0">
                <a:solidFill>
                  <a:srgbClr val="C17529"/>
                </a:solidFill>
              </a:rPr>
              <a:t>Искитим</a:t>
            </a:r>
          </a:p>
          <a:p>
            <a:r>
              <a:rPr lang="ru-RU" sz="3600" b="1" smtClean="0">
                <a:solidFill>
                  <a:srgbClr val="C17529"/>
                </a:solidFill>
              </a:rPr>
              <a:t>Бердск</a:t>
            </a:r>
          </a:p>
          <a:p>
            <a:r>
              <a:rPr lang="ru-RU" sz="3600" b="1" smtClean="0">
                <a:solidFill>
                  <a:srgbClr val="C17529"/>
                </a:solidFill>
              </a:rPr>
              <a:t>Каргат                                                           </a:t>
            </a:r>
          </a:p>
          <a:p>
            <a:r>
              <a:rPr lang="ru-RU" sz="3600" b="1" smtClean="0">
                <a:solidFill>
                  <a:srgbClr val="C17529"/>
                </a:solidFill>
              </a:rPr>
              <a:t>Черепаново</a:t>
            </a:r>
          </a:p>
          <a:p>
            <a:r>
              <a:rPr lang="ru-RU" sz="3600" b="1" smtClean="0">
                <a:solidFill>
                  <a:srgbClr val="C17529"/>
                </a:solidFill>
              </a:rPr>
              <a:t>Болотное </a:t>
            </a:r>
          </a:p>
          <a:p>
            <a:r>
              <a:rPr lang="ru-RU" sz="3600" b="1" smtClean="0">
                <a:solidFill>
                  <a:srgbClr val="C17529"/>
                </a:solidFill>
              </a:rPr>
              <a:t>Татарск</a:t>
            </a:r>
          </a:p>
          <a:p>
            <a:r>
              <a:rPr lang="ru-RU" b="1" smtClean="0">
                <a:solidFill>
                  <a:srgbClr val="C17529"/>
                </a:solidFill>
              </a:rPr>
              <a:t>                                          </a:t>
            </a:r>
            <a:r>
              <a:rPr lang="ru-RU" sz="2800" b="1" smtClean="0">
                <a:solidFill>
                  <a:srgbClr val="0070C0"/>
                </a:solidFill>
              </a:rPr>
              <a:t>Город Татарск</a:t>
            </a:r>
          </a:p>
          <a:p>
            <a:endParaRPr lang="ru-RU" smtClean="0">
              <a:solidFill>
                <a:srgbClr val="C17529"/>
              </a:solidFill>
            </a:endParaRPr>
          </a:p>
          <a:p>
            <a:endParaRPr lang="ru-RU" smtClean="0">
              <a:solidFill>
                <a:srgbClr val="C17529"/>
              </a:solidFill>
            </a:endParaRPr>
          </a:p>
          <a:p>
            <a:pPr>
              <a:buFont typeface="Wingdings 2" pitchFamily="18" charset="2"/>
              <a:buNone/>
            </a:pPr>
            <a:r>
              <a:rPr lang="ru-RU" smtClean="0">
                <a:solidFill>
                  <a:srgbClr val="C17529"/>
                </a:solidFill>
              </a:rPr>
              <a:t>                      </a:t>
            </a:r>
          </a:p>
        </p:txBody>
      </p:sp>
      <p:pic>
        <p:nvPicPr>
          <p:cNvPr id="28675" name="Picture 3"/>
          <p:cNvPicPr>
            <a:picLocks noChangeAspect="1" noChangeArrowheads="1"/>
          </p:cNvPicPr>
          <p:nvPr/>
        </p:nvPicPr>
        <p:blipFill>
          <a:blip r:embed="rId2"/>
          <a:srcRect/>
          <a:stretch>
            <a:fillRect/>
          </a:stretch>
        </p:blipFill>
        <p:spPr bwMode="auto">
          <a:xfrm>
            <a:off x="3276600" y="1628775"/>
            <a:ext cx="5591175"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z="2800" dirty="0" smtClean="0">
                <a:solidFill>
                  <a:srgbClr val="0070C0"/>
                </a:solidFill>
              </a:rPr>
              <a:t>Что изображено на гербе Новосибирской области?</a:t>
            </a:r>
            <a:endParaRPr lang="ru-RU" sz="2800" dirty="0">
              <a:solidFill>
                <a:srgbClr val="0070C0"/>
              </a:solidFill>
            </a:endParaRPr>
          </a:p>
        </p:txBody>
      </p:sp>
      <p:sp>
        <p:nvSpPr>
          <p:cNvPr id="29698" name="Объект 2"/>
          <p:cNvSpPr>
            <a:spLocks noGrp="1"/>
          </p:cNvSpPr>
          <p:nvPr>
            <p:ph idx="1"/>
          </p:nvPr>
        </p:nvSpPr>
        <p:spPr/>
        <p:txBody>
          <a:bodyPr/>
          <a:lstStyle/>
          <a:p>
            <a:r>
              <a:rPr lang="ru-RU" sz="2800" b="1" smtClean="0">
                <a:solidFill>
                  <a:srgbClr val="0070C0"/>
                </a:solidFill>
              </a:rPr>
              <a:t>Необходимо исключить из списка неверные варианты:</a:t>
            </a:r>
          </a:p>
          <a:p>
            <a:r>
              <a:rPr lang="ru-RU" sz="2800" b="1" smtClean="0">
                <a:solidFill>
                  <a:srgbClr val="7030A0"/>
                </a:solidFill>
              </a:rPr>
              <a:t>Два соболя</a:t>
            </a:r>
          </a:p>
          <a:p>
            <a:r>
              <a:rPr lang="ru-RU" sz="2800" b="1" smtClean="0">
                <a:solidFill>
                  <a:srgbClr val="7030A0"/>
                </a:solidFill>
              </a:rPr>
              <a:t>Три соболя</a:t>
            </a:r>
          </a:p>
          <a:p>
            <a:r>
              <a:rPr lang="ru-RU" sz="2800" b="1" smtClean="0">
                <a:solidFill>
                  <a:srgbClr val="7030A0"/>
                </a:solidFill>
              </a:rPr>
              <a:t> Два горностая</a:t>
            </a:r>
          </a:p>
          <a:p>
            <a:r>
              <a:rPr lang="ru-RU" sz="2800" b="1" smtClean="0">
                <a:solidFill>
                  <a:srgbClr val="7030A0"/>
                </a:solidFill>
              </a:rPr>
              <a:t>Золотой каравай с солонкой</a:t>
            </a:r>
          </a:p>
          <a:p>
            <a:r>
              <a:rPr lang="ru-RU" sz="2800" b="1" smtClean="0">
                <a:solidFill>
                  <a:srgbClr val="7030A0"/>
                </a:solidFill>
              </a:rPr>
              <a:t>Сноп колосьев</a:t>
            </a:r>
          </a:p>
          <a:p>
            <a:r>
              <a:rPr lang="ru-RU" sz="2800" b="1" smtClean="0">
                <a:solidFill>
                  <a:srgbClr val="7030A0"/>
                </a:solidFill>
              </a:rPr>
              <a:t>Река Обь</a:t>
            </a:r>
          </a:p>
          <a:p>
            <a:r>
              <a:rPr lang="ru-RU" sz="2800" b="1" smtClean="0">
                <a:solidFill>
                  <a:srgbClr val="7030A0"/>
                </a:solidFill>
              </a:rPr>
              <a:t>Транссибирская железнодорожная магистраль</a:t>
            </a:r>
          </a:p>
          <a:p>
            <a:r>
              <a:rPr lang="ru-RU" sz="2800" b="1" smtClean="0">
                <a:solidFill>
                  <a:srgbClr val="7030A0"/>
                </a:solidFill>
              </a:rPr>
              <a:t>Символическое изображение атома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rgbClr val="C00000"/>
                </a:solidFill>
              </a:rPr>
              <a:t>Правильные ответы</a:t>
            </a:r>
            <a:endParaRPr lang="ru-RU" dirty="0">
              <a:solidFill>
                <a:srgbClr val="C00000"/>
              </a:solidFill>
            </a:endParaRPr>
          </a:p>
        </p:txBody>
      </p:sp>
      <p:sp>
        <p:nvSpPr>
          <p:cNvPr id="3" name="Объект 2"/>
          <p:cNvSpPr>
            <a:spLocks noGrp="1"/>
          </p:cNvSpPr>
          <p:nvPr>
            <p:ph idx="1"/>
          </p:nvPr>
        </p:nvSpPr>
        <p:spPr/>
        <p:txBody>
          <a:bodyPr/>
          <a:lstStyle/>
          <a:p>
            <a:pPr>
              <a:defRPr/>
            </a:pPr>
            <a:r>
              <a:rPr lang="ru-RU" dirty="0" smtClean="0">
                <a:solidFill>
                  <a:srgbClr val="0070C0"/>
                </a:solidFill>
              </a:rPr>
              <a:t>Два соболя</a:t>
            </a:r>
          </a:p>
          <a:p>
            <a:pPr>
              <a:defRPr/>
            </a:pPr>
            <a:r>
              <a:rPr lang="ru-RU" dirty="0" smtClean="0">
                <a:solidFill>
                  <a:srgbClr val="0070C0"/>
                </a:solidFill>
              </a:rPr>
              <a:t>Золотой каравай с солонкой</a:t>
            </a:r>
            <a:r>
              <a:rPr lang="ru-RU" dirty="0">
                <a:solidFill>
                  <a:srgbClr val="0070C0"/>
                </a:solidFill>
              </a:rPr>
              <a:t> </a:t>
            </a:r>
            <a:r>
              <a:rPr lang="ru-RU" dirty="0" smtClean="0">
                <a:solidFill>
                  <a:schemeClr val="accent6"/>
                </a:solidFill>
              </a:rPr>
              <a:t>(напоминает купол здания Новосибирского государственного академического театра оперы и балета)</a:t>
            </a:r>
          </a:p>
          <a:p>
            <a:pPr>
              <a:defRPr/>
            </a:pPr>
            <a:r>
              <a:rPr lang="ru-RU" dirty="0" smtClean="0">
                <a:solidFill>
                  <a:srgbClr val="0070C0"/>
                </a:solidFill>
              </a:rPr>
              <a:t>Река Обь </a:t>
            </a:r>
            <a:r>
              <a:rPr lang="ru-RU" dirty="0" smtClean="0">
                <a:solidFill>
                  <a:schemeClr val="accent6"/>
                </a:solidFill>
              </a:rPr>
              <a:t>(лазоревый столб)</a:t>
            </a:r>
          </a:p>
          <a:p>
            <a:pPr>
              <a:defRPr/>
            </a:pPr>
            <a:r>
              <a:rPr lang="ru-RU" dirty="0" smtClean="0">
                <a:solidFill>
                  <a:srgbClr val="0070C0"/>
                </a:solidFill>
              </a:rPr>
              <a:t>Транссибирская железнодорожная  магистраль </a:t>
            </a:r>
            <a:r>
              <a:rPr lang="ru-RU" dirty="0" smtClean="0">
                <a:solidFill>
                  <a:schemeClr val="accent6"/>
                </a:solidFill>
              </a:rPr>
              <a:t>(горизонтальный узкий чёрный пояс)</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rgbClr val="F01846"/>
                </a:solidFill>
              </a:rPr>
              <a:t>Герб Новосибирска</a:t>
            </a:r>
            <a:endParaRPr lang="ru-RU" dirty="0">
              <a:solidFill>
                <a:srgbClr val="F01846"/>
              </a:solidFill>
            </a:endParaRPr>
          </a:p>
        </p:txBody>
      </p:sp>
      <p:pic>
        <p:nvPicPr>
          <p:cNvPr id="31746" name="Picture 2"/>
          <p:cNvPicPr>
            <a:picLocks noChangeAspect="1" noChangeArrowheads="1"/>
          </p:cNvPicPr>
          <p:nvPr/>
        </p:nvPicPr>
        <p:blipFill>
          <a:blip r:embed="rId2"/>
          <a:srcRect/>
          <a:stretch>
            <a:fillRect/>
          </a:stretch>
        </p:blipFill>
        <p:spPr bwMode="auto">
          <a:xfrm>
            <a:off x="2268538" y="1268413"/>
            <a:ext cx="4676775"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bwMode="auto">
          <a:xfrm>
            <a:off x="304800" y="457200"/>
            <a:ext cx="8686800" cy="307975"/>
          </a:xfrm>
          <a:noFill/>
        </p:spPr>
        <p:txBody>
          <a:bodyPr wrap="square" lIns="91440" tIns="45720" rIns="91440" bIns="45720" numCol="1" anchorCtr="0" compatLnSpc="1">
            <a:prstTxWarp prst="textNoShape">
              <a:avLst/>
            </a:prstTxWarp>
          </a:bodyPr>
          <a:lstStyle/>
          <a:p>
            <a:endParaRPr lang="ru-RU" sz="3200" cap="none" smtClean="0">
              <a:effectLst/>
            </a:endParaRPr>
          </a:p>
        </p:txBody>
      </p:sp>
      <p:sp>
        <p:nvSpPr>
          <p:cNvPr id="32770" name="Rectangle 3"/>
          <p:cNvSpPr>
            <a:spLocks noGrp="1"/>
          </p:cNvSpPr>
          <p:nvPr>
            <p:ph type="body" idx="4294967295"/>
          </p:nvPr>
        </p:nvSpPr>
        <p:spPr>
          <a:xfrm>
            <a:off x="304800" y="1052513"/>
            <a:ext cx="8686800" cy="5027612"/>
          </a:xfrm>
        </p:spPr>
        <p:txBody>
          <a:bodyPr/>
          <a:lstStyle/>
          <a:p>
            <a:r>
              <a:rPr lang="ru-RU" smtClean="0">
                <a:solidFill>
                  <a:srgbClr val="133BE7"/>
                </a:solidFill>
                <a:latin typeface="Arial" charset="0"/>
              </a:rPr>
              <a:t>На гербе Новосибирска есть стилизованное изображение сооружения, которое стало основой для возникновения города. Что это за сооружение?</a:t>
            </a:r>
          </a:p>
        </p:txBody>
      </p:sp>
      <p:pic>
        <p:nvPicPr>
          <p:cNvPr id="32771" name="Picture 2"/>
          <p:cNvPicPr>
            <a:picLocks noChangeAspect="1" noChangeArrowheads="1"/>
          </p:cNvPicPr>
          <p:nvPr/>
        </p:nvPicPr>
        <p:blipFill>
          <a:blip r:embed="rId2"/>
          <a:srcRect/>
          <a:stretch>
            <a:fillRect/>
          </a:stretch>
        </p:blipFill>
        <p:spPr bwMode="auto">
          <a:xfrm>
            <a:off x="2627313" y="3141663"/>
            <a:ext cx="4319587"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sz="3200" dirty="0" smtClean="0">
                <a:solidFill>
                  <a:srgbClr val="C00000"/>
                </a:solidFill>
              </a:rPr>
              <a:t>Правильный ответ</a:t>
            </a:r>
            <a:endParaRPr lang="ru-RU" sz="3200" dirty="0">
              <a:solidFill>
                <a:srgbClr val="C00000"/>
              </a:solidFill>
            </a:endParaRPr>
          </a:p>
        </p:txBody>
      </p:sp>
      <p:sp>
        <p:nvSpPr>
          <p:cNvPr id="33794" name="Объект 2"/>
          <p:cNvSpPr>
            <a:spLocks noGrp="1"/>
          </p:cNvSpPr>
          <p:nvPr>
            <p:ph idx="1"/>
          </p:nvPr>
        </p:nvSpPr>
        <p:spPr>
          <a:xfrm>
            <a:off x="304800" y="1268413"/>
            <a:ext cx="8686800" cy="4811712"/>
          </a:xfrm>
        </p:spPr>
        <p:txBody>
          <a:bodyPr/>
          <a:lstStyle/>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pPr algn="ctr"/>
            <a:r>
              <a:rPr lang="ru-RU" b="1" smtClean="0">
                <a:solidFill>
                  <a:srgbClr val="0070C0"/>
                </a:solidFill>
              </a:rPr>
              <a:t>Мост через Обь                                </a:t>
            </a:r>
          </a:p>
        </p:txBody>
      </p:sp>
      <p:pic>
        <p:nvPicPr>
          <p:cNvPr id="33795" name="Picture 3"/>
          <p:cNvPicPr>
            <a:picLocks noChangeAspect="1" noChangeArrowheads="1"/>
          </p:cNvPicPr>
          <p:nvPr/>
        </p:nvPicPr>
        <p:blipFill>
          <a:blip r:embed="rId2"/>
          <a:srcRect/>
          <a:stretch>
            <a:fillRect/>
          </a:stretch>
        </p:blipFill>
        <p:spPr bwMode="auto">
          <a:xfrm>
            <a:off x="1331913" y="1281113"/>
            <a:ext cx="6667500"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ъект 2"/>
          <p:cNvSpPr>
            <a:spLocks noGrp="1"/>
          </p:cNvSpPr>
          <p:nvPr>
            <p:ph idx="1"/>
          </p:nvPr>
        </p:nvSpPr>
        <p:spPr>
          <a:xfrm>
            <a:off x="323850" y="981075"/>
            <a:ext cx="8686800" cy="5605463"/>
          </a:xfrm>
        </p:spPr>
        <p:txBody>
          <a:bodyPr/>
          <a:lstStyle/>
          <a:p>
            <a:pPr eaLnBrk="1" hangingPunct="1">
              <a:buFont typeface="Wingdings 2" pitchFamily="18" charset="2"/>
              <a:buNone/>
            </a:pPr>
            <a:r>
              <a:rPr lang="ru-RU" smtClean="0">
                <a:latin typeface="Arial" charset="0"/>
              </a:rPr>
              <a:t>   </a:t>
            </a:r>
            <a:r>
              <a:rPr lang="ru-RU" sz="4000" smtClean="0">
                <a:solidFill>
                  <a:srgbClr val="39839D"/>
                </a:solidFill>
                <a:latin typeface="Arial" charset="0"/>
              </a:rPr>
              <a:t>«Край родной, Новосибирский»</a:t>
            </a:r>
          </a:p>
          <a:p>
            <a:pPr eaLnBrk="1" hangingPunct="1">
              <a:buFont typeface="Wingdings 2" pitchFamily="18" charset="2"/>
              <a:buNone/>
            </a:pPr>
            <a:endParaRPr lang="ru-RU" sz="4000" smtClean="0">
              <a:solidFill>
                <a:srgbClr val="39839D"/>
              </a:solidFill>
              <a:latin typeface="Arial" charset="0"/>
            </a:endParaRPr>
          </a:p>
          <a:p>
            <a:pPr algn="ctr" eaLnBrk="1" hangingPunct="1">
              <a:buFont typeface="Wingdings 2" pitchFamily="18" charset="2"/>
              <a:buNone/>
            </a:pPr>
            <a:r>
              <a:rPr lang="ru-RU" smtClean="0">
                <a:solidFill>
                  <a:schemeClr val="accent2"/>
                </a:solidFill>
                <a:latin typeface="Arial" charset="0"/>
              </a:rPr>
              <a:t>Интеллектуально – творческая игра</a:t>
            </a:r>
          </a:p>
          <a:p>
            <a:pPr algn="ctr" eaLnBrk="1" hangingPunct="1">
              <a:buFont typeface="Wingdings 2" pitchFamily="18" charset="2"/>
              <a:buNone/>
            </a:pPr>
            <a:r>
              <a:rPr lang="ru-RU" sz="1800" smtClean="0">
                <a:solidFill>
                  <a:schemeClr val="accent2"/>
                </a:solidFill>
                <a:latin typeface="Arial" charset="0"/>
              </a:rPr>
              <a:t>Рекомендована для учащихся  7-9 классов </a:t>
            </a:r>
          </a:p>
          <a:p>
            <a:pPr algn="ctr" eaLnBrk="1" hangingPunct="1">
              <a:buFont typeface="Wingdings 2" pitchFamily="18" charset="2"/>
              <a:buNone/>
            </a:pPr>
            <a:endParaRPr lang="ru-RU" sz="1800" smtClean="0">
              <a:solidFill>
                <a:schemeClr val="accent2"/>
              </a:solidFill>
              <a:latin typeface="Arial" charset="0"/>
            </a:endParaRPr>
          </a:p>
          <a:p>
            <a:pPr algn="ctr" eaLnBrk="1" hangingPunct="1">
              <a:buFont typeface="Wingdings 2" pitchFamily="18" charset="2"/>
              <a:buNone/>
            </a:pPr>
            <a:endParaRPr lang="ru-RU" sz="1800" smtClean="0">
              <a:solidFill>
                <a:schemeClr val="accent2"/>
              </a:solidFill>
              <a:latin typeface="Arial" charset="0"/>
            </a:endParaRPr>
          </a:p>
          <a:p>
            <a:pPr algn="ctr" eaLnBrk="1" hangingPunct="1">
              <a:buFont typeface="Wingdings 2" pitchFamily="18" charset="2"/>
              <a:buNone/>
            </a:pPr>
            <a:endParaRPr lang="ru-RU" sz="1800" smtClean="0">
              <a:solidFill>
                <a:schemeClr val="accent2"/>
              </a:solidFill>
              <a:latin typeface="Arial" charset="0"/>
            </a:endParaRPr>
          </a:p>
          <a:p>
            <a:pPr algn="ctr" eaLnBrk="1" hangingPunct="1">
              <a:buFont typeface="Wingdings 2" pitchFamily="18" charset="2"/>
              <a:buNone/>
            </a:pPr>
            <a:endParaRPr lang="ru-RU" sz="1800" smtClean="0">
              <a:solidFill>
                <a:schemeClr val="accent2"/>
              </a:solidFill>
              <a:latin typeface="Arial" charset="0"/>
            </a:endParaRPr>
          </a:p>
          <a:p>
            <a:pPr algn="ctr" eaLnBrk="1" hangingPunct="1">
              <a:buFont typeface="Wingdings 2" pitchFamily="18" charset="2"/>
              <a:buNone/>
            </a:pPr>
            <a:r>
              <a:rPr lang="ru-RU" sz="1800" smtClean="0">
                <a:solidFill>
                  <a:schemeClr val="accent2"/>
                </a:solidFill>
                <a:latin typeface="Arial" charset="0"/>
              </a:rPr>
              <a:t>                                                     </a:t>
            </a:r>
            <a:r>
              <a:rPr lang="ru-RU" sz="1800" smtClean="0">
                <a:solidFill>
                  <a:srgbClr val="39839D"/>
                </a:solidFill>
                <a:latin typeface="Arial" charset="0"/>
              </a:rPr>
              <a:t>Выполнила работу </a:t>
            </a:r>
          </a:p>
          <a:p>
            <a:pPr algn="ctr" eaLnBrk="1" hangingPunct="1">
              <a:buFont typeface="Wingdings 2" pitchFamily="18" charset="2"/>
              <a:buNone/>
            </a:pPr>
            <a:r>
              <a:rPr lang="ru-RU" sz="1800" smtClean="0">
                <a:solidFill>
                  <a:srgbClr val="39839D"/>
                </a:solidFill>
                <a:latin typeface="Arial" charset="0"/>
              </a:rPr>
              <a:t>                                                      Скворцова Любовь Ивановна,</a:t>
            </a:r>
          </a:p>
          <a:p>
            <a:pPr algn="ctr" eaLnBrk="1" hangingPunct="1">
              <a:buFont typeface="Wingdings 2" pitchFamily="18" charset="2"/>
              <a:buNone/>
            </a:pPr>
            <a:r>
              <a:rPr lang="ru-RU" sz="1800" smtClean="0">
                <a:solidFill>
                  <a:srgbClr val="39839D"/>
                </a:solidFill>
                <a:latin typeface="Arial" charset="0"/>
              </a:rPr>
              <a:t>                                                           МБОУ СОШ  №153</a:t>
            </a:r>
          </a:p>
          <a:p>
            <a:pPr algn="ctr" eaLnBrk="1" hangingPunct="1">
              <a:buFont typeface="Wingdings 2" pitchFamily="18" charset="2"/>
              <a:buNone/>
            </a:pPr>
            <a:endParaRPr lang="ru-RU" sz="1800" smtClean="0">
              <a:solidFill>
                <a:srgbClr val="39839D"/>
              </a:solidFill>
              <a:latin typeface="Arial" charset="0"/>
            </a:endParaRPr>
          </a:p>
          <a:p>
            <a:pPr algn="ctr" eaLnBrk="1" hangingPunct="1">
              <a:buFont typeface="Wingdings 2" pitchFamily="18" charset="2"/>
              <a:buNone/>
            </a:pPr>
            <a:r>
              <a:rPr lang="ru-RU" sz="1800" smtClean="0">
                <a:solidFill>
                  <a:srgbClr val="39839D"/>
                </a:solidFill>
                <a:latin typeface="Arial" charset="0"/>
              </a:rPr>
              <a:t>город Новосибирск</a:t>
            </a:r>
          </a:p>
          <a:p>
            <a:pPr algn="ctr" eaLnBrk="1" hangingPunct="1">
              <a:buFont typeface="Wingdings 2" pitchFamily="18" charset="2"/>
              <a:buNone/>
            </a:pPr>
            <a:r>
              <a:rPr lang="ru-RU" sz="1800" smtClean="0">
                <a:solidFill>
                  <a:srgbClr val="39839D"/>
                </a:solidFill>
                <a:latin typeface="Arial" charset="0"/>
              </a:rPr>
              <a:t>2015г</a:t>
            </a:r>
          </a:p>
          <a:p>
            <a:pPr eaLnBrk="1" hangingPunct="1">
              <a:buFont typeface="Wingdings 2" pitchFamily="18" charset="2"/>
              <a:buNone/>
            </a:pPr>
            <a:endParaRPr lang="ru-RU" sz="1800" smtClean="0">
              <a:solidFill>
                <a:srgbClr val="39839D"/>
              </a:solidFill>
              <a:latin typeface="Arial" charset="0"/>
            </a:endParaRPr>
          </a:p>
          <a:p>
            <a:pPr eaLnBrk="1" hangingPunct="1">
              <a:buFont typeface="Wingdings 2" pitchFamily="18" charset="2"/>
              <a:buNone/>
            </a:pPr>
            <a:endParaRPr lang="ru-RU" sz="4000" smtClean="0">
              <a:solidFill>
                <a:schemeClr val="accent2"/>
              </a:solidFill>
              <a:latin typeface="Arial" charset="0"/>
            </a:endParaRPr>
          </a:p>
          <a:p>
            <a:pPr eaLnBrk="1" hangingPunct="1">
              <a:buFont typeface="Wingdings 2" pitchFamily="18" charset="2"/>
              <a:buNone/>
            </a:pPr>
            <a:endParaRPr lang="ru-RU" sz="4000" smtClean="0">
              <a:solidFill>
                <a:srgbClr val="39839D"/>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92696"/>
            <a:ext cx="6120680" cy="694184"/>
          </a:xfrm>
        </p:spPr>
        <p:txBody>
          <a:bodyPr/>
          <a:lstStyle/>
          <a:p>
            <a:pPr>
              <a:defRPr/>
            </a:pPr>
            <a:r>
              <a:rPr lang="ru-RU" dirty="0" smtClean="0"/>
              <a:t>                                  </a:t>
            </a:r>
            <a:endParaRPr lang="ru-RU" dirty="0"/>
          </a:p>
        </p:txBody>
      </p:sp>
      <p:sp>
        <p:nvSpPr>
          <p:cNvPr id="34818" name="Объект 2"/>
          <p:cNvSpPr>
            <a:spLocks noGrp="1"/>
          </p:cNvSpPr>
          <p:nvPr>
            <p:ph idx="1"/>
          </p:nvPr>
        </p:nvSpPr>
        <p:spPr>
          <a:xfrm>
            <a:off x="304800" y="549275"/>
            <a:ext cx="8686800" cy="5530850"/>
          </a:xfrm>
        </p:spPr>
        <p:txBody>
          <a:bodyPr/>
          <a:lstStyle/>
          <a:p>
            <a:r>
              <a:rPr lang="ru-RU" b="1" smtClean="0">
                <a:solidFill>
                  <a:srgbClr val="C17529"/>
                </a:solidFill>
                <a:latin typeface="Arial" charset="0"/>
              </a:rPr>
              <a:t>Флаг</a:t>
            </a:r>
            <a:r>
              <a:rPr lang="ru-RU" smtClean="0">
                <a:solidFill>
                  <a:srgbClr val="C17529"/>
                </a:solidFill>
                <a:latin typeface="Arial" charset="0"/>
              </a:rPr>
              <a:t> </a:t>
            </a:r>
            <a:r>
              <a:rPr lang="ru-RU" b="1" smtClean="0">
                <a:solidFill>
                  <a:srgbClr val="C17529"/>
                </a:solidFill>
                <a:latin typeface="Arial" charset="0"/>
              </a:rPr>
              <a:t>Новосиби́рска</a:t>
            </a:r>
            <a:r>
              <a:rPr lang="ru-RU" smtClean="0">
                <a:solidFill>
                  <a:srgbClr val="C17529"/>
                </a:solidFill>
                <a:latin typeface="Arial" charset="0"/>
              </a:rPr>
              <a:t> — один из официальных символов (наряду с гербом) муниципального образования город </a:t>
            </a:r>
            <a:r>
              <a:rPr lang="ru-RU" b="1" smtClean="0">
                <a:solidFill>
                  <a:srgbClr val="C17529"/>
                </a:solidFill>
                <a:latin typeface="Arial" charset="0"/>
              </a:rPr>
              <a:t>Новосибирск</a:t>
            </a:r>
            <a:r>
              <a:rPr lang="ru-RU" smtClean="0">
                <a:solidFill>
                  <a:srgbClr val="C17529"/>
                </a:solidFill>
                <a:latin typeface="Arial" charset="0"/>
              </a:rPr>
              <a:t> Новосибирской области РоссийскойФедерации.                </a:t>
            </a:r>
            <a:r>
              <a:rPr lang="ru-RU" b="1" smtClean="0">
                <a:solidFill>
                  <a:srgbClr val="C17529"/>
                </a:solidFill>
                <a:latin typeface="Arial" charset="0"/>
              </a:rPr>
              <a:t>Флаг</a:t>
            </a:r>
            <a:r>
              <a:rPr lang="ru-RU" smtClean="0">
                <a:solidFill>
                  <a:srgbClr val="C17529"/>
                </a:solidFill>
                <a:latin typeface="Arial" charset="0"/>
              </a:rPr>
              <a:t> утверждён 1 декабря 1993 года.</a:t>
            </a:r>
          </a:p>
          <a:p>
            <a:pPr algn="ctr">
              <a:buFont typeface="Wingdings 2" pitchFamily="18" charset="2"/>
              <a:buNone/>
            </a:pPr>
            <a:r>
              <a:rPr lang="ru-RU" sz="3600" smtClean="0">
                <a:solidFill>
                  <a:srgbClr val="0070C0"/>
                </a:solidFill>
                <a:latin typeface="Arial" charset="0"/>
              </a:rPr>
              <a:t>Назовите цвета на флаге                 Новосибирска</a:t>
            </a:r>
            <a:endParaRPr lang="ru-RU" sz="3600" smtClean="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rgbClr val="0070C0"/>
                </a:solidFill>
              </a:rPr>
              <a:t>Правильный ответ</a:t>
            </a:r>
            <a:endParaRPr lang="ru-RU" dirty="0">
              <a:solidFill>
                <a:srgbClr val="0070C0"/>
              </a:solidFill>
            </a:endParaRPr>
          </a:p>
        </p:txBody>
      </p:sp>
      <p:sp>
        <p:nvSpPr>
          <p:cNvPr id="35842" name="Объект 2"/>
          <p:cNvSpPr>
            <a:spLocks noGrp="1"/>
          </p:cNvSpPr>
          <p:nvPr>
            <p:ph idx="1"/>
          </p:nvPr>
        </p:nvSpPr>
        <p:spPr/>
        <p:txBody>
          <a:bodyPr/>
          <a:lstStyle/>
          <a:p>
            <a:r>
              <a:rPr lang="ru-RU" smtClean="0"/>
              <a:t>                               </a:t>
            </a:r>
          </a:p>
        </p:txBody>
      </p:sp>
      <p:pic>
        <p:nvPicPr>
          <p:cNvPr id="35843" name="Picture 2"/>
          <p:cNvPicPr>
            <a:picLocks noChangeAspect="1" noChangeArrowheads="1"/>
          </p:cNvPicPr>
          <p:nvPr/>
        </p:nvPicPr>
        <p:blipFill>
          <a:blip r:embed="rId2"/>
          <a:srcRect/>
          <a:stretch>
            <a:fillRect/>
          </a:stretch>
        </p:blipFill>
        <p:spPr bwMode="auto">
          <a:xfrm>
            <a:off x="1036638" y="1495425"/>
            <a:ext cx="6840537"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ъект 2"/>
          <p:cNvSpPr>
            <a:spLocks noGrp="1"/>
          </p:cNvSpPr>
          <p:nvPr>
            <p:ph idx="1"/>
          </p:nvPr>
        </p:nvSpPr>
        <p:spPr>
          <a:xfrm>
            <a:off x="107950" y="1052513"/>
            <a:ext cx="8686800" cy="4824412"/>
          </a:xfrm>
        </p:spPr>
        <p:txBody>
          <a:bodyPr/>
          <a:lstStyle/>
          <a:p>
            <a:r>
              <a:rPr lang="ru-RU" sz="3600" b="1" smtClean="0">
                <a:solidFill>
                  <a:srgbClr val="0070C0"/>
                </a:solidFill>
              </a:rPr>
              <a:t>По численности населения Новосибирск занимает в Российской Федерации:</a:t>
            </a:r>
          </a:p>
          <a:p>
            <a:r>
              <a:rPr lang="ru-RU" sz="3600" b="1" smtClean="0">
                <a:solidFill>
                  <a:srgbClr val="7030A0"/>
                </a:solidFill>
              </a:rPr>
              <a:t>Второе место</a:t>
            </a:r>
          </a:p>
          <a:p>
            <a:r>
              <a:rPr lang="ru-RU" sz="3600" b="1" smtClean="0">
                <a:solidFill>
                  <a:srgbClr val="7030A0"/>
                </a:solidFill>
              </a:rPr>
              <a:t>Третье место</a:t>
            </a:r>
          </a:p>
          <a:p>
            <a:r>
              <a:rPr lang="ru-RU" sz="3600" b="1" smtClean="0">
                <a:solidFill>
                  <a:srgbClr val="7030A0"/>
                </a:solidFill>
              </a:rPr>
              <a:t>Пятое место</a:t>
            </a:r>
          </a:p>
          <a:p>
            <a:r>
              <a:rPr lang="ru-RU" sz="3600" b="1" smtClean="0">
                <a:solidFill>
                  <a:srgbClr val="7030A0"/>
                </a:solidFill>
              </a:rPr>
              <a:t>Замыкает первую  десятку</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2"/>
          <p:cNvSpPr>
            <a:spLocks noGrp="1"/>
          </p:cNvSpPr>
          <p:nvPr>
            <p:ph idx="1"/>
          </p:nvPr>
        </p:nvSpPr>
        <p:spPr>
          <a:xfrm>
            <a:off x="304800" y="549275"/>
            <a:ext cx="8686800" cy="5530850"/>
          </a:xfrm>
        </p:spPr>
        <p:txBody>
          <a:bodyPr/>
          <a:lstStyle/>
          <a:p>
            <a:r>
              <a:rPr lang="ru-RU" b="1" smtClean="0">
                <a:solidFill>
                  <a:srgbClr val="AF57C7"/>
                </a:solidFill>
              </a:rPr>
              <a:t>По численности населения Новосибирск занимает </a:t>
            </a:r>
            <a:r>
              <a:rPr lang="ru-RU" b="1" smtClean="0">
                <a:solidFill>
                  <a:srgbClr val="00B050"/>
                </a:solidFill>
              </a:rPr>
              <a:t>третье</a:t>
            </a:r>
            <a:r>
              <a:rPr lang="ru-RU" b="1" smtClean="0">
                <a:solidFill>
                  <a:srgbClr val="AF57C7"/>
                </a:solidFill>
              </a:rPr>
              <a:t> место в Российской Федерации</a:t>
            </a:r>
          </a:p>
          <a:p>
            <a:r>
              <a:rPr lang="ru-RU" b="1" smtClean="0">
                <a:solidFill>
                  <a:srgbClr val="AF57C7"/>
                </a:solidFill>
              </a:rPr>
              <a:t>                                  </a:t>
            </a:r>
          </a:p>
        </p:txBody>
      </p:sp>
      <p:pic>
        <p:nvPicPr>
          <p:cNvPr id="37890" name="Picture 2"/>
          <p:cNvPicPr>
            <a:picLocks noChangeAspect="1" noChangeArrowheads="1"/>
          </p:cNvPicPr>
          <p:nvPr/>
        </p:nvPicPr>
        <p:blipFill>
          <a:blip r:embed="rId2"/>
          <a:srcRect/>
          <a:stretch>
            <a:fillRect/>
          </a:stretch>
        </p:blipFill>
        <p:spPr bwMode="auto">
          <a:xfrm>
            <a:off x="1476375" y="2060575"/>
            <a:ext cx="6119813"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rgbClr val="C00000"/>
                </a:solidFill>
              </a:rPr>
              <a:t>Исторический ракурс</a:t>
            </a:r>
            <a:endParaRPr lang="ru-RU" dirty="0">
              <a:solidFill>
                <a:srgbClr val="C00000"/>
              </a:solidFill>
            </a:endParaRPr>
          </a:p>
        </p:txBody>
      </p:sp>
      <p:sp>
        <p:nvSpPr>
          <p:cNvPr id="38914" name="Объект 2"/>
          <p:cNvSpPr>
            <a:spLocks noGrp="1"/>
          </p:cNvSpPr>
          <p:nvPr>
            <p:ph idx="1"/>
          </p:nvPr>
        </p:nvSpPr>
        <p:spPr/>
        <p:txBody>
          <a:bodyPr/>
          <a:lstStyle/>
          <a:p>
            <a:pPr lvl="1"/>
            <a:r>
              <a:rPr lang="ru-RU" b="1" smtClean="0">
                <a:solidFill>
                  <a:srgbClr val="0070C0"/>
                </a:solidFill>
              </a:rPr>
              <a:t>За свою историю Новосибирск несколько раз менял своё название. Какие из перечисленных ниже названий действительно использовались?</a:t>
            </a:r>
          </a:p>
          <a:p>
            <a:pPr lvl="1"/>
            <a:r>
              <a:rPr lang="ru-RU" sz="3200" b="1" smtClean="0">
                <a:solidFill>
                  <a:srgbClr val="00B050"/>
                </a:solidFill>
              </a:rPr>
              <a:t>посёлок Александровский</a:t>
            </a:r>
          </a:p>
          <a:p>
            <a:pPr lvl="1"/>
            <a:r>
              <a:rPr lang="ru-RU" sz="3200" b="1" smtClean="0">
                <a:solidFill>
                  <a:srgbClr val="00B050"/>
                </a:solidFill>
              </a:rPr>
              <a:t>посёлок Новониколаевский</a:t>
            </a:r>
          </a:p>
          <a:p>
            <a:pPr lvl="1"/>
            <a:r>
              <a:rPr lang="ru-RU" sz="3200" b="1" smtClean="0">
                <a:solidFill>
                  <a:srgbClr val="00B050"/>
                </a:solidFill>
              </a:rPr>
              <a:t>посёлок Новосибирский</a:t>
            </a:r>
            <a:endParaRPr lang="ru-RU" sz="3200" smtClean="0">
              <a:solidFill>
                <a:srgbClr val="00B050"/>
              </a:solidFill>
            </a:endParaRPr>
          </a:p>
          <a:p>
            <a:pPr lvl="1"/>
            <a:r>
              <a:rPr lang="ru-RU" sz="3200" b="1" smtClean="0">
                <a:solidFill>
                  <a:srgbClr val="00B050"/>
                </a:solidFill>
              </a:rPr>
              <a:t>Новониколаевск</a:t>
            </a:r>
          </a:p>
          <a:p>
            <a:pPr lvl="1"/>
            <a:r>
              <a:rPr lang="ru-RU" sz="3200" b="1" smtClean="0">
                <a:solidFill>
                  <a:srgbClr val="00B050"/>
                </a:solidFill>
              </a:rPr>
              <a:t>Красносибирск</a:t>
            </a:r>
          </a:p>
          <a:p>
            <a:pPr lvl="1"/>
            <a:r>
              <a:rPr lang="ru-RU" sz="3200" b="1" smtClean="0">
                <a:solidFill>
                  <a:srgbClr val="00B050"/>
                </a:solidFill>
              </a:rPr>
              <a:t>Александровск</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chemeClr val="accent6"/>
                </a:solidFill>
              </a:rPr>
              <a:t>Правильный ответ</a:t>
            </a:r>
            <a:endParaRPr lang="ru-RU" dirty="0">
              <a:solidFill>
                <a:schemeClr val="accent6"/>
              </a:solidFill>
            </a:endParaRPr>
          </a:p>
        </p:txBody>
      </p:sp>
      <p:sp>
        <p:nvSpPr>
          <p:cNvPr id="39938" name="Объект 2"/>
          <p:cNvSpPr>
            <a:spLocks noGrp="1"/>
          </p:cNvSpPr>
          <p:nvPr>
            <p:ph idx="1"/>
          </p:nvPr>
        </p:nvSpPr>
        <p:spPr/>
        <p:txBody>
          <a:bodyPr/>
          <a:lstStyle/>
          <a:p>
            <a:r>
              <a:rPr lang="ru-RU" sz="2800" b="1" smtClean="0">
                <a:solidFill>
                  <a:srgbClr val="7030A0"/>
                </a:solidFill>
              </a:rPr>
              <a:t>посёлок Александровский</a:t>
            </a:r>
          </a:p>
          <a:p>
            <a:r>
              <a:rPr lang="ru-RU" sz="2800" b="1" smtClean="0">
                <a:solidFill>
                  <a:srgbClr val="7030A0"/>
                </a:solidFill>
              </a:rPr>
              <a:t>посёлок Новониколаевский</a:t>
            </a:r>
          </a:p>
          <a:p>
            <a:r>
              <a:rPr lang="ru-RU" sz="2800" b="1" smtClean="0">
                <a:solidFill>
                  <a:srgbClr val="7030A0"/>
                </a:solidFill>
              </a:rPr>
              <a:t>Новониколаевск</a:t>
            </a:r>
          </a:p>
          <a:p>
            <a:r>
              <a:rPr lang="ru-RU" sz="2800" smtClean="0"/>
              <a:t>     </a:t>
            </a:r>
          </a:p>
          <a:p>
            <a:endParaRPr lang="ru-RU" sz="2800" smtClean="0"/>
          </a:p>
        </p:txBody>
      </p:sp>
      <p:pic>
        <p:nvPicPr>
          <p:cNvPr id="39939" name="Picture 2"/>
          <p:cNvPicPr>
            <a:picLocks noChangeAspect="1" noChangeArrowheads="1"/>
          </p:cNvPicPr>
          <p:nvPr/>
        </p:nvPicPr>
        <p:blipFill>
          <a:blip r:embed="rId2"/>
          <a:srcRect/>
          <a:stretch>
            <a:fillRect/>
          </a:stretch>
        </p:blipFill>
        <p:spPr bwMode="auto">
          <a:xfrm>
            <a:off x="5076825" y="1052513"/>
            <a:ext cx="3836988" cy="2663825"/>
          </a:xfrm>
          <a:prstGeom prst="rect">
            <a:avLst/>
          </a:prstGeom>
          <a:noFill/>
          <a:ln w="9525">
            <a:noFill/>
            <a:miter lim="800000"/>
            <a:headEnd/>
            <a:tailEnd/>
          </a:ln>
        </p:spPr>
      </p:pic>
      <p:pic>
        <p:nvPicPr>
          <p:cNvPr id="39940" name="Picture 3"/>
          <p:cNvPicPr>
            <a:picLocks noChangeAspect="1" noChangeArrowheads="1"/>
          </p:cNvPicPr>
          <p:nvPr/>
        </p:nvPicPr>
        <p:blipFill>
          <a:blip r:embed="rId3"/>
          <a:srcRect/>
          <a:stretch>
            <a:fillRect/>
          </a:stretch>
        </p:blipFill>
        <p:spPr bwMode="auto">
          <a:xfrm>
            <a:off x="323850" y="3251200"/>
            <a:ext cx="4535488"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ъект 2"/>
          <p:cNvSpPr>
            <a:spLocks noGrp="1"/>
          </p:cNvSpPr>
          <p:nvPr>
            <p:ph idx="1"/>
          </p:nvPr>
        </p:nvSpPr>
        <p:spPr>
          <a:xfrm>
            <a:off x="304800" y="1196975"/>
            <a:ext cx="8686800" cy="4883150"/>
          </a:xfrm>
        </p:spPr>
        <p:txBody>
          <a:bodyPr/>
          <a:lstStyle/>
          <a:p>
            <a:r>
              <a:rPr lang="ru-RU" b="1" smtClean="0">
                <a:solidFill>
                  <a:srgbClr val="7030A0"/>
                </a:solidFill>
              </a:rPr>
              <a:t>Когда – то  это здание называли «Домом Революции». Что в нём находится теперь?</a:t>
            </a:r>
          </a:p>
          <a:p>
            <a:pPr>
              <a:buFont typeface="Wingdings 2" pitchFamily="18" charset="2"/>
              <a:buNone/>
            </a:pPr>
            <a:r>
              <a:rPr lang="ru-RU" smtClean="0"/>
              <a:t>                                      </a:t>
            </a:r>
          </a:p>
        </p:txBody>
      </p:sp>
      <p:pic>
        <p:nvPicPr>
          <p:cNvPr id="40962" name="Picture 2"/>
          <p:cNvPicPr>
            <a:picLocks noChangeAspect="1" noChangeArrowheads="1"/>
          </p:cNvPicPr>
          <p:nvPr/>
        </p:nvPicPr>
        <p:blipFill>
          <a:blip r:embed="rId2"/>
          <a:srcRect/>
          <a:stretch>
            <a:fillRect/>
          </a:stretch>
        </p:blipFill>
        <p:spPr bwMode="auto">
          <a:xfrm>
            <a:off x="1116013" y="2492375"/>
            <a:ext cx="6624637" cy="388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rgbClr val="0070C0"/>
                </a:solidFill>
              </a:rPr>
              <a:t>Правильный ответ</a:t>
            </a:r>
            <a:endParaRPr lang="ru-RU" dirty="0">
              <a:solidFill>
                <a:srgbClr val="0070C0"/>
              </a:solidFill>
            </a:endParaRPr>
          </a:p>
        </p:txBody>
      </p:sp>
      <p:pic>
        <p:nvPicPr>
          <p:cNvPr id="41986" name="Picture 2"/>
          <p:cNvPicPr>
            <a:picLocks noChangeAspect="1" noChangeArrowheads="1"/>
          </p:cNvPicPr>
          <p:nvPr/>
        </p:nvPicPr>
        <p:blipFill>
          <a:blip r:embed="rId2"/>
          <a:srcRect/>
          <a:stretch>
            <a:fillRect/>
          </a:stretch>
        </p:blipFill>
        <p:spPr bwMode="auto">
          <a:xfrm>
            <a:off x="1187450" y="2060575"/>
            <a:ext cx="6769100" cy="4392613"/>
          </a:xfrm>
          <a:prstGeom prst="rect">
            <a:avLst/>
          </a:prstGeom>
          <a:noFill/>
          <a:ln w="9525">
            <a:noFill/>
            <a:miter lim="800000"/>
            <a:headEnd/>
            <a:tailEnd/>
          </a:ln>
        </p:spPr>
      </p:pic>
      <p:sp>
        <p:nvSpPr>
          <p:cNvPr id="41987" name="Объект 3"/>
          <p:cNvSpPr>
            <a:spLocks noGrp="1"/>
          </p:cNvSpPr>
          <p:nvPr>
            <p:ph idx="1"/>
          </p:nvPr>
        </p:nvSpPr>
        <p:spPr>
          <a:xfrm>
            <a:off x="304800" y="1196975"/>
            <a:ext cx="8686800" cy="4883150"/>
          </a:xfrm>
        </p:spPr>
        <p:txBody>
          <a:bodyPr/>
          <a:lstStyle/>
          <a:p>
            <a:r>
              <a:rPr lang="ru-RU" sz="3600" b="1" smtClean="0">
                <a:solidFill>
                  <a:srgbClr val="C00000"/>
                </a:solidFill>
              </a:rPr>
              <a:t>Театр «Красный Факел»</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ъект 2"/>
          <p:cNvSpPr>
            <a:spLocks noGrp="1"/>
          </p:cNvSpPr>
          <p:nvPr>
            <p:ph idx="1"/>
          </p:nvPr>
        </p:nvSpPr>
        <p:spPr>
          <a:xfrm>
            <a:off x="304800" y="1052513"/>
            <a:ext cx="8686800" cy="5027612"/>
          </a:xfrm>
        </p:spPr>
        <p:txBody>
          <a:bodyPr/>
          <a:lstStyle/>
          <a:p>
            <a:r>
              <a:rPr lang="ru-RU" b="1" smtClean="0">
                <a:solidFill>
                  <a:srgbClr val="0070C0"/>
                </a:solidFill>
              </a:rPr>
              <a:t>Как назывался посёлок, рядом с которым началось строительство моста через Обь?</a:t>
            </a:r>
          </a:p>
          <a:p>
            <a:endParaRPr lang="ru-RU" b="1" smtClean="0"/>
          </a:p>
        </p:txBody>
      </p:sp>
      <p:pic>
        <p:nvPicPr>
          <p:cNvPr id="43010" name="Picture 2"/>
          <p:cNvPicPr>
            <a:picLocks noChangeAspect="1" noChangeArrowheads="1"/>
          </p:cNvPicPr>
          <p:nvPr/>
        </p:nvPicPr>
        <p:blipFill>
          <a:blip r:embed="rId2"/>
          <a:srcRect/>
          <a:stretch>
            <a:fillRect/>
          </a:stretch>
        </p:blipFill>
        <p:spPr bwMode="auto">
          <a:xfrm>
            <a:off x="684213" y="2276475"/>
            <a:ext cx="7848600"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chemeClr val="accent6"/>
                </a:solidFill>
              </a:rPr>
              <a:t>Правильный ответ</a:t>
            </a:r>
            <a:endParaRPr lang="ru-RU" dirty="0">
              <a:solidFill>
                <a:schemeClr val="accent6"/>
              </a:solidFill>
            </a:endParaRPr>
          </a:p>
        </p:txBody>
      </p:sp>
      <p:sp>
        <p:nvSpPr>
          <p:cNvPr id="44034" name="Объект 2"/>
          <p:cNvSpPr>
            <a:spLocks noGrp="1"/>
          </p:cNvSpPr>
          <p:nvPr>
            <p:ph idx="1"/>
          </p:nvPr>
        </p:nvSpPr>
        <p:spPr>
          <a:xfrm>
            <a:off x="457200" y="1412875"/>
            <a:ext cx="8686800" cy="4670425"/>
          </a:xfrm>
        </p:spPr>
        <p:txBody>
          <a:bodyPr/>
          <a:lstStyle/>
          <a:p>
            <a:r>
              <a:rPr lang="ru-RU" b="1" smtClean="0">
                <a:solidFill>
                  <a:srgbClr val="AF57C7"/>
                </a:solidFill>
                <a:latin typeface="Arial" charset="0"/>
              </a:rPr>
              <a:t>Посёлок «</a:t>
            </a:r>
            <a:r>
              <a:rPr lang="ru-RU" b="1" smtClean="0">
                <a:solidFill>
                  <a:srgbClr val="AF57C7"/>
                </a:solidFill>
              </a:rPr>
              <a:t>Кривощёково</a:t>
            </a:r>
            <a:r>
              <a:rPr lang="ru-RU" b="1" smtClean="0">
                <a:solidFill>
                  <a:srgbClr val="AF57C7"/>
                </a:solidFill>
                <a:latin typeface="Arial" charset="0"/>
              </a:rPr>
              <a:t>»</a:t>
            </a:r>
            <a:endParaRPr lang="en-US" smtClean="0">
              <a:solidFill>
                <a:srgbClr val="AF57C7"/>
              </a:solidFill>
              <a:latin typeface="Arial" charset="0"/>
            </a:endParaRPr>
          </a:p>
          <a:p>
            <a:endParaRPr lang="en-US" smtClean="0">
              <a:solidFill>
                <a:srgbClr val="AF57C7"/>
              </a:solidFill>
            </a:endParaRPr>
          </a:p>
          <a:p>
            <a:pPr>
              <a:buFont typeface="Wingdings 2" pitchFamily="18" charset="2"/>
              <a:buNone/>
            </a:pPr>
            <a:endParaRPr lang="en-US" smtClean="0">
              <a:solidFill>
                <a:srgbClr val="AF57C7"/>
              </a:solidFill>
            </a:endParaRPr>
          </a:p>
          <a:p>
            <a:endParaRPr lang="en-US" smtClean="0">
              <a:solidFill>
                <a:srgbClr val="AF57C7"/>
              </a:solidFill>
            </a:endParaRPr>
          </a:p>
          <a:p>
            <a:endParaRPr lang="en-US" smtClean="0">
              <a:solidFill>
                <a:srgbClr val="AF57C7"/>
              </a:solidFill>
            </a:endParaRPr>
          </a:p>
          <a:p>
            <a:endParaRPr lang="en-US" smtClean="0">
              <a:solidFill>
                <a:srgbClr val="AF57C7"/>
              </a:solidFill>
            </a:endParaRPr>
          </a:p>
          <a:p>
            <a:endParaRPr lang="en-US" smtClean="0">
              <a:solidFill>
                <a:srgbClr val="AF57C7"/>
              </a:solidFill>
            </a:endParaRPr>
          </a:p>
          <a:p>
            <a:r>
              <a:rPr lang="ru-RU" smtClean="0">
                <a:solidFill>
                  <a:srgbClr val="AF57C7"/>
                </a:solidFill>
                <a:latin typeface="Arial" charset="0"/>
              </a:rPr>
              <a:t>Станция « Кривощёково»</a:t>
            </a:r>
            <a:endParaRPr lang="en-US" b="1" smtClean="0">
              <a:solidFill>
                <a:srgbClr val="AF57C7"/>
              </a:solidFill>
              <a:latin typeface="Arial" charset="0"/>
            </a:endParaRPr>
          </a:p>
        </p:txBody>
      </p:sp>
      <p:pic>
        <p:nvPicPr>
          <p:cNvPr id="44035" name="Picture 4" descr="1_17"/>
          <p:cNvPicPr>
            <a:picLocks noChangeAspect="1" noChangeArrowheads="1"/>
          </p:cNvPicPr>
          <p:nvPr/>
        </p:nvPicPr>
        <p:blipFill>
          <a:blip r:embed="rId2"/>
          <a:srcRect/>
          <a:stretch>
            <a:fillRect/>
          </a:stretch>
        </p:blipFill>
        <p:spPr bwMode="auto">
          <a:xfrm>
            <a:off x="1363663" y="2060575"/>
            <a:ext cx="6696075"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eaLnBrk="1" hangingPunct="1"/>
            <a:r>
              <a:rPr lang="ru-RU" sz="4000" b="1" cap="none" smtClean="0">
                <a:solidFill>
                  <a:srgbClr val="1ECADC"/>
                </a:solidFill>
                <a:effectLst/>
              </a:rPr>
              <a:t>Новосибирская область —</a:t>
            </a:r>
          </a:p>
        </p:txBody>
      </p:sp>
      <p:sp>
        <p:nvSpPr>
          <p:cNvPr id="16386" name="Rectangle 3"/>
          <p:cNvSpPr>
            <a:spLocks noGrp="1"/>
          </p:cNvSpPr>
          <p:nvPr>
            <p:ph type="body" idx="4294967295"/>
          </p:nvPr>
        </p:nvSpPr>
        <p:spPr>
          <a:xfrm>
            <a:off x="323850" y="1196975"/>
            <a:ext cx="8588375" cy="4883150"/>
          </a:xfrm>
        </p:spPr>
        <p:txBody>
          <a:bodyPr/>
          <a:lstStyle/>
          <a:p>
            <a:pPr eaLnBrk="1" hangingPunct="1">
              <a:buFont typeface="Wingdings 2" pitchFamily="18" charset="2"/>
              <a:buNone/>
            </a:pPr>
            <a:r>
              <a:rPr lang="ru-RU" sz="2800" b="1" smtClean="0">
                <a:solidFill>
                  <a:srgbClr val="1ECADC"/>
                </a:solidFill>
              </a:rPr>
              <a:t>   замечательный и удивительный край. Это легендарные Барабинские степи, вековая тайга, красавица-река Обь, одно из крупнейших озер страны — Чаны, сотни радующих глаз других озер, ширь хлебных полей, петляющие среди березовых колков речушки, просторы Обского моря… И, конечно, это город Новосибирск, с его широкими проспектами, уютными скверами, памятниками, великолепными зданиями, с его известным научным центром, замечательными театрами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p:cNvSpPr>
          <p:nvPr>
            <p:ph type="body" idx="4294967295"/>
          </p:nvPr>
        </p:nvSpPr>
        <p:spPr/>
        <p:txBody>
          <a:bodyPr/>
          <a:lstStyle/>
          <a:p>
            <a:pPr>
              <a:lnSpc>
                <a:spcPct val="90000"/>
              </a:lnSpc>
            </a:pPr>
            <a:r>
              <a:rPr lang="ru-RU" sz="3600" b="1" smtClean="0">
                <a:solidFill>
                  <a:srgbClr val="0070C0"/>
                </a:solidFill>
              </a:rPr>
              <a:t>И</a:t>
            </a:r>
            <a:r>
              <a:rPr lang="ru-RU" b="1" smtClean="0">
                <a:solidFill>
                  <a:srgbClr val="0070C0"/>
                </a:solidFill>
              </a:rPr>
              <a:t>дея создания в Новосибирске</a:t>
            </a:r>
          </a:p>
          <a:p>
            <a:pPr>
              <a:lnSpc>
                <a:spcPct val="90000"/>
              </a:lnSpc>
              <a:buFont typeface="Wingdings 2" pitchFamily="18" charset="2"/>
              <a:buNone/>
            </a:pPr>
            <a:r>
              <a:rPr lang="ru-RU" b="1" smtClean="0">
                <a:solidFill>
                  <a:srgbClr val="0070C0"/>
                </a:solidFill>
              </a:rPr>
              <a:t>   научного учреждения, которое могло бы по масштабам сравниться с известными научными центрами европейской части страны, принадлежит </a:t>
            </a:r>
            <a:r>
              <a:rPr lang="ru-RU" b="1" i="1" smtClean="0">
                <a:solidFill>
                  <a:srgbClr val="0070C0"/>
                </a:solidFill>
              </a:rPr>
              <a:t>академикам М. А. Лаврентьеву, С. А. Христиановичу, С. Л. Соболеву</a:t>
            </a:r>
            <a:r>
              <a:rPr lang="ru-RU" b="1" smtClean="0">
                <a:solidFill>
                  <a:srgbClr val="0070C0"/>
                </a:solidFill>
              </a:rPr>
              <a:t>.                                                                       </a:t>
            </a:r>
            <a:r>
              <a:rPr lang="ru-RU" b="1" smtClean="0">
                <a:solidFill>
                  <a:schemeClr val="hlink"/>
                </a:solidFill>
              </a:rPr>
              <a:t>Где находится это научное учреждение?</a:t>
            </a:r>
          </a:p>
          <a:p>
            <a:pPr>
              <a:lnSpc>
                <a:spcPct val="90000"/>
              </a:lnSpc>
            </a:pPr>
            <a:r>
              <a:rPr lang="ru-RU"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cap="none" smtClean="0">
                <a:solidFill>
                  <a:schemeClr val="hlink"/>
                </a:solidFill>
                <a:effectLst/>
              </a:rPr>
              <a:t>Правильный ответ</a:t>
            </a:r>
          </a:p>
        </p:txBody>
      </p:sp>
      <p:sp>
        <p:nvSpPr>
          <p:cNvPr id="46082" name="Rectangle 3"/>
          <p:cNvSpPr>
            <a:spLocks noGrp="1"/>
          </p:cNvSpPr>
          <p:nvPr>
            <p:ph type="body" idx="4294967295"/>
          </p:nvPr>
        </p:nvSpPr>
        <p:spPr/>
        <p:txBody>
          <a:bodyPr/>
          <a:lstStyle/>
          <a:p>
            <a:r>
              <a:rPr lang="ru-RU" b="1" smtClean="0">
                <a:solidFill>
                  <a:srgbClr val="39839D"/>
                </a:solidFill>
              </a:rPr>
              <a:t>Научное учреждение находится в Академгородке</a:t>
            </a:r>
          </a:p>
          <a:p>
            <a:pPr>
              <a:buFont typeface="Wingdings 2" pitchFamily="18" charset="2"/>
              <a:buNone/>
            </a:pPr>
            <a:r>
              <a:rPr lang="ru-RU" smtClean="0"/>
              <a:t>                                                                                </a:t>
            </a:r>
          </a:p>
        </p:txBody>
      </p:sp>
      <p:pic>
        <p:nvPicPr>
          <p:cNvPr id="46083" name="Picture 7" descr="src_395dc3e22bda898f"/>
          <p:cNvPicPr>
            <a:picLocks noChangeAspect="1" noChangeArrowheads="1"/>
          </p:cNvPicPr>
          <p:nvPr/>
        </p:nvPicPr>
        <p:blipFill>
          <a:blip r:embed="rId2"/>
          <a:srcRect/>
          <a:stretch>
            <a:fillRect/>
          </a:stretch>
        </p:blipFill>
        <p:spPr bwMode="auto">
          <a:xfrm>
            <a:off x="827088" y="2708275"/>
            <a:ext cx="7488237"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sz="4000" cap="none" smtClean="0">
                <a:solidFill>
                  <a:srgbClr val="0070C0"/>
                </a:solidFill>
                <a:effectLst/>
              </a:rPr>
              <a:t>Сибирские звёзды</a:t>
            </a:r>
          </a:p>
        </p:txBody>
      </p:sp>
      <p:sp>
        <p:nvSpPr>
          <p:cNvPr id="47106" name="Rectangle 3"/>
          <p:cNvSpPr>
            <a:spLocks noGrp="1"/>
          </p:cNvSpPr>
          <p:nvPr>
            <p:ph type="body" idx="4294967295"/>
          </p:nvPr>
        </p:nvSpPr>
        <p:spPr/>
        <p:txBody>
          <a:bodyPr/>
          <a:lstStyle/>
          <a:p>
            <a:r>
              <a:rPr lang="ru-RU" b="1" smtClean="0">
                <a:solidFill>
                  <a:schemeClr val="accent2"/>
                </a:solidFill>
              </a:rPr>
              <a:t>Известность Новосибирска как культурного центра связана с его </a:t>
            </a:r>
            <a:r>
              <a:rPr lang="ru-RU" b="1" i="1" smtClean="0">
                <a:solidFill>
                  <a:schemeClr val="accent2"/>
                </a:solidFill>
              </a:rPr>
              <a:t>театрами, симфоническим оркестром, консерваторией, концертными залами</a:t>
            </a:r>
            <a:r>
              <a:rPr lang="ru-RU" b="1" smtClean="0">
                <a:solidFill>
                  <a:schemeClr val="accent2"/>
                </a:solidFill>
              </a:rPr>
              <a:t> и </a:t>
            </a:r>
            <a:r>
              <a:rPr lang="ru-RU" b="1" i="1" smtClean="0">
                <a:solidFill>
                  <a:schemeClr val="accent2"/>
                </a:solidFill>
              </a:rPr>
              <a:t>музеями</a:t>
            </a:r>
            <a:r>
              <a:rPr lang="ru-RU" b="1" smtClean="0">
                <a:solidFill>
                  <a:schemeClr val="accent2"/>
                </a:solidFill>
              </a:rPr>
              <a:t>.</a:t>
            </a:r>
          </a:p>
          <a:p>
            <a:r>
              <a:rPr lang="ru-RU" b="1" i="1" smtClean="0">
                <a:solidFill>
                  <a:srgbClr val="0070C0"/>
                </a:solidFill>
              </a:rPr>
              <a:t>Новосибирский государственный академический театр оперы и балета</a:t>
            </a:r>
            <a:r>
              <a:rPr lang="ru-RU" b="1" smtClean="0">
                <a:solidFill>
                  <a:srgbClr val="0070C0"/>
                </a:solidFill>
              </a:rPr>
              <a:t> — это монументальный памятник советской архитектуры. Идея построить свой Большой театр возникла в 1921 году</a:t>
            </a:r>
            <a:r>
              <a:rPr lang="ru-RU" b="1" smtClean="0">
                <a:solidFill>
                  <a:srgbClr val="39839D"/>
                </a:solidFill>
              </a:rPr>
              <a:t>.</a:t>
            </a:r>
            <a:r>
              <a:rPr lang="ru-RU" smtClean="0">
                <a:solidFill>
                  <a:srgbClr val="39839D"/>
                </a:solidFill>
              </a:rPr>
              <a:t> </a:t>
            </a:r>
            <a:r>
              <a:rPr lang="ru-RU" b="1" smtClean="0">
                <a:solidFill>
                  <a:schemeClr val="accent2"/>
                </a:solidFill>
                <a:latin typeface="Arial" charset="0"/>
              </a:rPr>
              <a:t>В каком году открылся Театр Оперы и Балета?</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cap="none" smtClean="0">
                <a:solidFill>
                  <a:srgbClr val="0070C0"/>
                </a:solidFill>
                <a:effectLst/>
              </a:rPr>
              <a:t>Правильный ответ</a:t>
            </a:r>
          </a:p>
        </p:txBody>
      </p:sp>
      <p:sp>
        <p:nvSpPr>
          <p:cNvPr id="48130" name="Rectangle 3"/>
          <p:cNvSpPr>
            <a:spLocks noGrp="1"/>
          </p:cNvSpPr>
          <p:nvPr>
            <p:ph type="body" idx="4294967295"/>
          </p:nvPr>
        </p:nvSpPr>
        <p:spPr>
          <a:xfrm>
            <a:off x="304800" y="1196975"/>
            <a:ext cx="8686800" cy="4883150"/>
          </a:xfrm>
        </p:spPr>
        <p:txBody>
          <a:bodyPr/>
          <a:lstStyle/>
          <a:p>
            <a:r>
              <a:rPr lang="ru-RU" b="1" smtClean="0">
                <a:hlinkClick r:id="rId2" tooltip="12 мая"/>
              </a:rPr>
              <a:t>12 мая</a:t>
            </a:r>
            <a:r>
              <a:rPr lang="ru-RU" b="1" smtClean="0"/>
              <a:t> </a:t>
            </a:r>
            <a:r>
              <a:rPr lang="ru-RU" b="1" smtClean="0">
                <a:hlinkClick r:id="rId3" tooltip="1945"/>
              </a:rPr>
              <a:t>1945</a:t>
            </a:r>
            <a:r>
              <a:rPr lang="ru-RU" b="1" smtClean="0"/>
              <a:t> г. Новосибирский государственный театр оперы и балета открылся оперой </a:t>
            </a:r>
            <a:r>
              <a:rPr lang="ru-RU" b="1" smtClean="0">
                <a:hlinkClick r:id="rId4" tooltip="Глинка"/>
              </a:rPr>
              <a:t>Глинки</a:t>
            </a:r>
            <a:r>
              <a:rPr lang="ru-RU" b="1" smtClean="0"/>
              <a:t> «</a:t>
            </a:r>
            <a:r>
              <a:rPr lang="ru-RU" b="1" smtClean="0">
                <a:solidFill>
                  <a:schemeClr val="hlink"/>
                </a:solidFill>
              </a:rPr>
              <a:t>Иван Сусанин</a:t>
            </a:r>
            <a:r>
              <a:rPr lang="ru-RU" b="1" smtClean="0"/>
              <a:t>»</a:t>
            </a:r>
          </a:p>
        </p:txBody>
      </p:sp>
      <p:pic>
        <p:nvPicPr>
          <p:cNvPr id="48131" name="Picture 5" descr="43701185_Novosibirskiy_gosudarstvennuyy_akademicheskiy_teatr_operuy_i_baleta_"/>
          <p:cNvPicPr>
            <a:picLocks noChangeAspect="1" noChangeArrowheads="1"/>
          </p:cNvPicPr>
          <p:nvPr/>
        </p:nvPicPr>
        <p:blipFill>
          <a:blip r:embed="rId5"/>
          <a:srcRect/>
          <a:stretch>
            <a:fillRect/>
          </a:stretch>
        </p:blipFill>
        <p:spPr bwMode="auto">
          <a:xfrm>
            <a:off x="155575" y="2852738"/>
            <a:ext cx="6216650"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p:cNvSpPr>
          <p:nvPr>
            <p:ph type="body" idx="4294967295"/>
          </p:nvPr>
        </p:nvSpPr>
        <p:spPr>
          <a:xfrm>
            <a:off x="250825" y="476250"/>
            <a:ext cx="8686800" cy="5905500"/>
          </a:xfrm>
        </p:spPr>
        <p:txBody>
          <a:bodyPr/>
          <a:lstStyle/>
          <a:p>
            <a:pPr>
              <a:lnSpc>
                <a:spcPct val="90000"/>
              </a:lnSpc>
              <a:buFont typeface="Wingdings 2" pitchFamily="18" charset="2"/>
              <a:buNone/>
            </a:pPr>
            <a:r>
              <a:rPr lang="ru-RU" sz="2400" i="1" smtClean="0"/>
              <a:t>    </a:t>
            </a:r>
            <a:r>
              <a:rPr lang="ru-RU" sz="2400" b="1" i="1" smtClean="0">
                <a:solidFill>
                  <a:srgbClr val="133BE7"/>
                </a:solidFill>
              </a:rPr>
              <a:t>«Царица театра»</a:t>
            </a:r>
            <a:r>
              <a:rPr lang="ru-RU" sz="2400" b="1" smtClean="0">
                <a:solidFill>
                  <a:srgbClr val="133BE7"/>
                </a:solidFill>
              </a:rPr>
              <a:t>, </a:t>
            </a:r>
            <a:r>
              <a:rPr lang="ru-RU" sz="2400" b="1" i="1" smtClean="0">
                <a:solidFill>
                  <a:srgbClr val="133BE7"/>
                </a:solidFill>
              </a:rPr>
              <a:t>«Жемчужина сцены»</a:t>
            </a:r>
            <a:r>
              <a:rPr lang="ru-RU" sz="2400" b="1" smtClean="0">
                <a:solidFill>
                  <a:srgbClr val="133BE7"/>
                </a:solidFill>
              </a:rPr>
              <a:t> — так говорили о ней и называют по сей день почитатели таланта этой певицы в Новосибирске, в России, за рубежом… </a:t>
            </a:r>
          </a:p>
          <a:p>
            <a:pPr>
              <a:lnSpc>
                <a:spcPct val="90000"/>
              </a:lnSpc>
              <a:buFont typeface="Wingdings 2" pitchFamily="18" charset="2"/>
              <a:buNone/>
            </a:pPr>
            <a:r>
              <a:rPr lang="ru-RU" sz="2400" b="1" smtClean="0">
                <a:solidFill>
                  <a:srgbClr val="133BE7"/>
                </a:solidFill>
              </a:rPr>
              <a:t> В Новосибирском театре оперы и балета певица  работала со дня его открытия в 1945 году, завоевывая театру мировое признание и славу. Ее первой партией была «Кармен». Затем — ведущие партии в операх российских и зарубежных композиторов, гастроли, признание в России и за рубежом, любовь публики, звания, награды… Преподавала в качестве профессора в Новосибирской консерватории имени Глинки. Удивительная женщина — умная, жизнелюбивая, талантливая певица и актриса, — каждый раз, выходя на сцену театров и консерваторий, она творила правду. Она, вслед за композиторами и драматургами, создавала оперу, отдавая себя целиком искусству, образу, зрителю</a:t>
            </a:r>
            <a:r>
              <a:rPr lang="ru-RU" sz="2400" smtClean="0"/>
              <a:t>. </a:t>
            </a:r>
            <a:r>
              <a:rPr lang="ru-RU" sz="4000" b="1" smtClean="0">
                <a:solidFill>
                  <a:schemeClr val="hlink"/>
                </a:solidFill>
              </a:rPr>
              <a:t>Кто эта певица?</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bwMode="auto">
          <a:xfrm>
            <a:off x="179388" y="260350"/>
            <a:ext cx="9478962" cy="792163"/>
          </a:xfrm>
          <a:noFill/>
        </p:spPr>
        <p:txBody>
          <a:bodyPr wrap="square" lIns="91440" tIns="45720" rIns="91440" bIns="45720" numCol="1" anchorCtr="0" compatLnSpc="1">
            <a:prstTxWarp prst="textNoShape">
              <a:avLst/>
            </a:prstTxWarp>
          </a:bodyPr>
          <a:lstStyle/>
          <a:p>
            <a:pPr algn="ctr"/>
            <a:r>
              <a:rPr lang="ru-RU" cap="none" smtClean="0">
                <a:solidFill>
                  <a:srgbClr val="0070C0"/>
                </a:solidFill>
                <a:effectLst/>
              </a:rPr>
              <a:t>Правильный ответ</a:t>
            </a:r>
          </a:p>
        </p:txBody>
      </p:sp>
      <p:sp>
        <p:nvSpPr>
          <p:cNvPr id="48130" name="Rectangle 3"/>
          <p:cNvSpPr>
            <a:spLocks noGrp="1"/>
          </p:cNvSpPr>
          <p:nvPr>
            <p:ph type="body" idx="4294967295"/>
          </p:nvPr>
        </p:nvSpPr>
        <p:spPr>
          <a:xfrm>
            <a:off x="539750" y="1125538"/>
            <a:ext cx="8867775" cy="4956175"/>
          </a:xfrm>
        </p:spPr>
        <p:txBody>
          <a:bodyPr/>
          <a:lstStyle/>
          <a:p>
            <a:pPr>
              <a:defRPr/>
            </a:pPr>
            <a:r>
              <a:rPr lang="ru-RU" b="1" dirty="0" smtClean="0">
                <a:solidFill>
                  <a:schemeClr val="accent2"/>
                </a:solidFill>
              </a:rPr>
              <a:t>Лидия Владимировна </a:t>
            </a:r>
            <a:r>
              <a:rPr lang="ru-RU" b="1" dirty="0" err="1" smtClean="0">
                <a:solidFill>
                  <a:schemeClr val="accent2"/>
                </a:solidFill>
              </a:rPr>
              <a:t>Мясникова</a:t>
            </a:r>
            <a:endParaRPr lang="ru-RU" b="1" dirty="0" smtClean="0">
              <a:solidFill>
                <a:schemeClr val="accent2"/>
              </a:solidFill>
            </a:endParaRPr>
          </a:p>
          <a:p>
            <a:pPr>
              <a:defRPr/>
            </a:pPr>
            <a:endParaRPr lang="ru-RU" b="1" dirty="0">
              <a:solidFill>
                <a:schemeClr val="accent2"/>
              </a:solidFill>
            </a:endParaRPr>
          </a:p>
          <a:p>
            <a:pPr marL="0" indent="0">
              <a:buFont typeface="Wingdings 2" pitchFamily="18" charset="2"/>
              <a:buNone/>
              <a:defRPr/>
            </a:pPr>
            <a:r>
              <a:rPr lang="ru-RU" b="1" dirty="0" smtClean="0">
                <a:solidFill>
                  <a:schemeClr val="accent2"/>
                </a:solidFill>
              </a:rPr>
              <a:t>                                   </a:t>
            </a:r>
          </a:p>
          <a:p>
            <a:pPr>
              <a:buFont typeface="Wingdings 2" pitchFamily="18" charset="2"/>
              <a:buNone/>
              <a:defRPr/>
            </a:pPr>
            <a:r>
              <a:rPr lang="ru-RU" dirty="0" smtClean="0">
                <a:solidFill>
                  <a:schemeClr val="accent2"/>
                </a:solidFill>
              </a:rPr>
              <a:t>                                                                                                                                   </a:t>
            </a:r>
          </a:p>
        </p:txBody>
      </p:sp>
      <p:pic>
        <p:nvPicPr>
          <p:cNvPr id="50179" name="Picture 3"/>
          <p:cNvPicPr>
            <a:picLocks noChangeAspect="1" noChangeArrowheads="1"/>
          </p:cNvPicPr>
          <p:nvPr/>
        </p:nvPicPr>
        <p:blipFill>
          <a:blip r:embed="rId2"/>
          <a:srcRect/>
          <a:stretch>
            <a:fillRect/>
          </a:stretch>
        </p:blipFill>
        <p:spPr bwMode="auto">
          <a:xfrm>
            <a:off x="1692275" y="1714500"/>
            <a:ext cx="5903913" cy="452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p:cNvSpPr>
          <p:nvPr>
            <p:ph type="body" idx="4294967295"/>
          </p:nvPr>
        </p:nvSpPr>
        <p:spPr>
          <a:xfrm>
            <a:off x="304800" y="404813"/>
            <a:ext cx="8686800" cy="5675312"/>
          </a:xfrm>
        </p:spPr>
        <p:txBody>
          <a:bodyPr/>
          <a:lstStyle/>
          <a:p>
            <a:pPr>
              <a:lnSpc>
                <a:spcPct val="80000"/>
              </a:lnSpc>
              <a:buFont typeface="Wingdings 2" pitchFamily="18" charset="2"/>
              <a:buNone/>
            </a:pPr>
            <a:endParaRPr lang="en-US" sz="2800" b="1" i="1" smtClean="0"/>
          </a:p>
          <a:p>
            <a:pPr>
              <a:lnSpc>
                <a:spcPct val="80000"/>
              </a:lnSpc>
              <a:buFont typeface="Wingdings 2" pitchFamily="18" charset="2"/>
              <a:buNone/>
            </a:pPr>
            <a:r>
              <a:rPr lang="ru-RU" sz="2800" b="1" smtClean="0">
                <a:solidFill>
                  <a:srgbClr val="133BE7"/>
                </a:solidFill>
              </a:rPr>
              <a:t>    Российский дирижер, народный артист СССР, почетный гражданин Новосибирска. С момента основания в 1956 году симфонического оркестра в Новосибирске являлся его бессменным художественным руководителем и главным дирижером. В 1954-2004 гг.  преподавал, как профессор, в Новосибирской государственной консерватории имени Глинки,  являлся инициатором проведения традиционного ежегодного фестиваля </a:t>
            </a:r>
            <a:r>
              <a:rPr lang="ru-RU" sz="2800" b="1" i="1" smtClean="0">
                <a:solidFill>
                  <a:srgbClr val="133BE7"/>
                </a:solidFill>
              </a:rPr>
              <a:t>«Классика и современность»</a:t>
            </a:r>
            <a:r>
              <a:rPr lang="ru-RU" sz="2800" b="1" smtClean="0">
                <a:solidFill>
                  <a:srgbClr val="133BE7"/>
                </a:solidFill>
              </a:rPr>
              <a:t>.  Под его руководством  в Новосибирском театре оперы и балета были поставлены опера Прокофьева «Война и мир», балеты Глазунова «Раймонда» и Чайковского «Спящая красавица»          </a:t>
            </a:r>
            <a:r>
              <a:rPr lang="ru-RU" sz="2800" smtClean="0"/>
              <a:t> </a:t>
            </a:r>
            <a:r>
              <a:rPr lang="ru-RU" sz="3600" b="1" smtClean="0">
                <a:solidFill>
                  <a:srgbClr val="AF57C7"/>
                </a:solidFill>
              </a:rPr>
              <a:t>Кто этот человек?</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cap="none" smtClean="0">
                <a:solidFill>
                  <a:srgbClr val="133BE7"/>
                </a:solidFill>
                <a:effectLst/>
              </a:rPr>
              <a:t>Правильный ответ</a:t>
            </a:r>
          </a:p>
        </p:txBody>
      </p:sp>
      <p:sp>
        <p:nvSpPr>
          <p:cNvPr id="52226" name="Rectangle 3"/>
          <p:cNvSpPr>
            <a:spLocks noGrp="1"/>
          </p:cNvSpPr>
          <p:nvPr>
            <p:ph type="body" idx="4294967295"/>
          </p:nvPr>
        </p:nvSpPr>
        <p:spPr>
          <a:xfrm>
            <a:off x="323850" y="1268413"/>
            <a:ext cx="4483100" cy="4811712"/>
          </a:xfrm>
        </p:spPr>
        <p:txBody>
          <a:bodyPr/>
          <a:lstStyle/>
          <a:p>
            <a:r>
              <a:rPr lang="ru-RU" sz="4000" b="1" smtClean="0">
                <a:solidFill>
                  <a:schemeClr val="hlink"/>
                </a:solidFill>
              </a:rPr>
              <a:t>Арнольд Кац </a:t>
            </a:r>
            <a:r>
              <a:rPr lang="ru-RU" sz="4000" smtClean="0">
                <a:solidFill>
                  <a:schemeClr val="hlink"/>
                </a:solidFill>
                <a:latin typeface="Arial" charset="0"/>
              </a:rPr>
              <a:t>– </a:t>
            </a:r>
            <a:r>
              <a:rPr lang="ru-RU" smtClean="0">
                <a:solidFill>
                  <a:schemeClr val="hlink"/>
                </a:solidFill>
                <a:latin typeface="Arial" charset="0"/>
              </a:rPr>
              <a:t>бессменный художественный руководитель и главный дирижёр симфонического оркестра в Новосибирске</a:t>
            </a:r>
            <a:endParaRPr lang="ru-RU" b="1" smtClean="0">
              <a:solidFill>
                <a:schemeClr val="hlink"/>
              </a:solidFill>
              <a:latin typeface="Arial" charset="0"/>
            </a:endParaRPr>
          </a:p>
          <a:p>
            <a:pPr lvl="4"/>
            <a:endParaRPr lang="ru-RU" sz="3200" b="1" smtClean="0">
              <a:solidFill>
                <a:schemeClr val="hlink"/>
              </a:solidFill>
              <a:latin typeface="Arial" charset="0"/>
            </a:endParaRPr>
          </a:p>
          <a:p>
            <a:pPr>
              <a:buFont typeface="Wingdings 2" pitchFamily="18" charset="2"/>
              <a:buNone/>
            </a:pPr>
            <a:endParaRPr lang="ru-RU" smtClean="0">
              <a:solidFill>
                <a:srgbClr val="133BE7"/>
              </a:solidFill>
              <a:latin typeface="Arial" charset="0"/>
            </a:endParaRPr>
          </a:p>
          <a:p>
            <a:pPr>
              <a:buFont typeface="Wingdings 2" pitchFamily="18" charset="2"/>
              <a:buNone/>
            </a:pPr>
            <a:endParaRPr lang="ru-RU" sz="2800" smtClean="0">
              <a:solidFill>
                <a:srgbClr val="133BE7"/>
              </a:solidFill>
              <a:latin typeface="Arial" charset="0"/>
            </a:endParaRPr>
          </a:p>
        </p:txBody>
      </p:sp>
      <p:pic>
        <p:nvPicPr>
          <p:cNvPr id="52227" name="Picture 5" descr="Katz001"/>
          <p:cNvPicPr>
            <a:picLocks noChangeAspect="1" noChangeArrowheads="1"/>
          </p:cNvPicPr>
          <p:nvPr/>
        </p:nvPicPr>
        <p:blipFill>
          <a:blip r:embed="rId2"/>
          <a:srcRect/>
          <a:stretch>
            <a:fillRect/>
          </a:stretch>
        </p:blipFill>
        <p:spPr bwMode="auto">
          <a:xfrm>
            <a:off x="4787900" y="1125538"/>
            <a:ext cx="4033838"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ъект 2"/>
          <p:cNvSpPr>
            <a:spLocks noGrp="1"/>
          </p:cNvSpPr>
          <p:nvPr>
            <p:ph idx="1"/>
          </p:nvPr>
        </p:nvSpPr>
        <p:spPr>
          <a:xfrm>
            <a:off x="304800" y="1052513"/>
            <a:ext cx="8686800" cy="5027612"/>
          </a:xfrm>
        </p:spPr>
        <p:txBody>
          <a:bodyPr/>
          <a:lstStyle/>
          <a:p>
            <a:r>
              <a:rPr lang="ru-RU" b="1" smtClean="0">
                <a:solidFill>
                  <a:srgbClr val="133BE7"/>
                </a:solidFill>
              </a:rPr>
              <a:t>Музей  открылся в 1993 году в доме № 24 по ул. Советской. Здесь, в скромном здании конторы «Хлебопродукт», в течение трех лет работал гений, прославивший не только свое имя, но и город Новосибирск. Музей носит имя этого гения. </a:t>
            </a:r>
            <a:r>
              <a:rPr lang="ru-RU" smtClean="0">
                <a:solidFill>
                  <a:srgbClr val="133BE7"/>
                </a:solidFill>
                <a:latin typeface="Arial" charset="0"/>
              </a:rPr>
              <a:t>Площадь его имени находится в Центральном районе</a:t>
            </a:r>
            <a:r>
              <a:rPr lang="ru-RU" b="1" smtClean="0">
                <a:solidFill>
                  <a:srgbClr val="133BE7"/>
                </a:solidFill>
              </a:rPr>
              <a:t> </a:t>
            </a:r>
            <a:r>
              <a:rPr lang="ru-RU" smtClean="0">
                <a:solidFill>
                  <a:srgbClr val="133BE7"/>
                </a:solidFill>
                <a:latin typeface="Arial" charset="0"/>
              </a:rPr>
              <a:t>на пересечении улиц Фрунзе, Советской и Нарымской.    </a:t>
            </a:r>
            <a:r>
              <a:rPr lang="ru-RU" b="1" smtClean="0">
                <a:solidFill>
                  <a:schemeClr val="hlink"/>
                </a:solidFill>
              </a:rPr>
              <a:t>Кто он</a:t>
            </a:r>
            <a:r>
              <a:rPr lang="ru-RU" b="1" smtClean="0">
                <a:solidFill>
                  <a:schemeClr val="hlink"/>
                </a:solidFill>
                <a:latin typeface="Arial" charset="0"/>
              </a:rPr>
              <a:t> этот гений</a:t>
            </a:r>
            <a:r>
              <a:rPr lang="ru-RU" b="1" smtClean="0">
                <a:solidFill>
                  <a:schemeClr val="hlink"/>
                </a:solidFill>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250825" y="473075"/>
            <a:ext cx="8686800" cy="838200"/>
          </a:xfrm>
          <a:noFill/>
        </p:spPr>
        <p:txBody>
          <a:bodyPr wrap="square" lIns="91440" tIns="45720" rIns="91440" bIns="45720" numCol="1" anchorCtr="0" compatLnSpc="1">
            <a:prstTxWarp prst="textNoShape">
              <a:avLst/>
            </a:prstTxWarp>
          </a:bodyPr>
          <a:lstStyle/>
          <a:p>
            <a:pPr algn="ctr"/>
            <a:r>
              <a:rPr lang="ru-RU" b="1" cap="none" smtClean="0">
                <a:solidFill>
                  <a:srgbClr val="133BE7"/>
                </a:solidFill>
                <a:effectLst/>
              </a:rPr>
              <a:t>Юрий Владимирович Кондратюк</a:t>
            </a:r>
          </a:p>
        </p:txBody>
      </p:sp>
      <p:sp>
        <p:nvSpPr>
          <p:cNvPr id="54274" name="Rectangle 3"/>
          <p:cNvSpPr>
            <a:spLocks noGrp="1"/>
          </p:cNvSpPr>
          <p:nvPr>
            <p:ph type="body" idx="4294967295"/>
          </p:nvPr>
        </p:nvSpPr>
        <p:spPr>
          <a:xfrm>
            <a:off x="3810000" y="1341438"/>
            <a:ext cx="4865688" cy="6080125"/>
          </a:xfrm>
        </p:spPr>
        <p:txBody>
          <a:bodyPr/>
          <a:lstStyle/>
          <a:p>
            <a:r>
              <a:rPr lang="ru-RU" smtClean="0"/>
              <a:t>                                    </a:t>
            </a:r>
          </a:p>
          <a:p>
            <a:endParaRPr lang="ru-RU" smtClean="0"/>
          </a:p>
        </p:txBody>
      </p:sp>
      <p:pic>
        <p:nvPicPr>
          <p:cNvPr id="54275" name="Picture 5" descr="jpe-e1391597146901"/>
          <p:cNvPicPr>
            <a:picLocks noChangeAspect="1" noChangeArrowheads="1"/>
          </p:cNvPicPr>
          <p:nvPr/>
        </p:nvPicPr>
        <p:blipFill>
          <a:blip r:embed="rId3"/>
          <a:srcRect/>
          <a:stretch>
            <a:fillRect/>
          </a:stretch>
        </p:blipFill>
        <p:spPr bwMode="auto">
          <a:xfrm>
            <a:off x="0" y="1341438"/>
            <a:ext cx="3810000" cy="5172075"/>
          </a:xfrm>
          <a:prstGeom prst="rect">
            <a:avLst/>
          </a:prstGeom>
          <a:noFill/>
          <a:ln w="9525">
            <a:noFill/>
            <a:miter lim="800000"/>
            <a:headEnd/>
            <a:tailEnd/>
          </a:ln>
        </p:spPr>
      </p:pic>
      <p:sp>
        <p:nvSpPr>
          <p:cNvPr id="54276" name="Прямоугольник 1"/>
          <p:cNvSpPr>
            <a:spLocks noChangeArrowheads="1"/>
          </p:cNvSpPr>
          <p:nvPr/>
        </p:nvSpPr>
        <p:spPr bwMode="auto">
          <a:xfrm>
            <a:off x="3830638" y="1166813"/>
            <a:ext cx="5221287" cy="4894262"/>
          </a:xfrm>
          <a:prstGeom prst="rect">
            <a:avLst/>
          </a:prstGeom>
          <a:noFill/>
          <a:ln w="9525">
            <a:noFill/>
            <a:miter lim="800000"/>
            <a:headEnd/>
            <a:tailEnd/>
          </a:ln>
        </p:spPr>
        <p:txBody>
          <a:bodyPr>
            <a:spAutoFit/>
          </a:bodyPr>
          <a:lstStyle/>
          <a:p>
            <a:r>
              <a:rPr lang="ru-RU" sz="2400" b="1">
                <a:solidFill>
                  <a:srgbClr val="252525"/>
                </a:solidFill>
              </a:rPr>
              <a:t>Ю́рий Васи́льевич Кондратю́к</a:t>
            </a:r>
            <a:r>
              <a:rPr lang="ru-RU" sz="2400">
                <a:solidFill>
                  <a:srgbClr val="252525"/>
                </a:solidFill>
              </a:rPr>
              <a:t>; </a:t>
            </a:r>
            <a:endParaRPr lang="ru-RU" sz="2400" i="1">
              <a:solidFill>
                <a:srgbClr val="252525"/>
              </a:solidFill>
            </a:endParaRPr>
          </a:p>
          <a:p>
            <a:r>
              <a:rPr lang="ru-RU" sz="2400">
                <a:solidFill>
                  <a:srgbClr val="0B0080"/>
                </a:solidFill>
                <a:hlinkClick r:id="rId4" tooltip="21 июня"/>
              </a:rPr>
              <a:t>  (1 июня</a:t>
            </a:r>
            <a:r>
              <a:rPr lang="ru-RU" sz="2400">
                <a:solidFill>
                  <a:srgbClr val="252525"/>
                </a:solidFill>
              </a:rPr>
              <a:t> </a:t>
            </a:r>
            <a:r>
              <a:rPr lang="ru-RU" sz="2400">
                <a:solidFill>
                  <a:srgbClr val="0B0080"/>
                </a:solidFill>
                <a:hlinkClick r:id="rId5" tooltip="1897 год"/>
              </a:rPr>
              <a:t>1897</a:t>
            </a:r>
            <a:r>
              <a:rPr lang="ru-RU" sz="2400">
                <a:solidFill>
                  <a:srgbClr val="252525"/>
                </a:solidFill>
              </a:rPr>
              <a:t> - </a:t>
            </a:r>
            <a:r>
              <a:rPr lang="ru-RU" sz="2400">
                <a:solidFill>
                  <a:srgbClr val="0B0080"/>
                </a:solidFill>
                <a:hlinkClick r:id="rId6" tooltip="25 февраля"/>
              </a:rPr>
              <a:t>25 февраля</a:t>
            </a:r>
            <a:r>
              <a:rPr lang="ru-RU" sz="2400">
                <a:solidFill>
                  <a:srgbClr val="252525"/>
                </a:solidFill>
              </a:rPr>
              <a:t> </a:t>
            </a:r>
            <a:r>
              <a:rPr lang="ru-RU" sz="2400">
                <a:solidFill>
                  <a:srgbClr val="0B0080"/>
                </a:solidFill>
                <a:hlinkClick r:id="rId7" tooltip="1942 год"/>
              </a:rPr>
              <a:t>1942</a:t>
            </a:r>
            <a:r>
              <a:rPr lang="ru-RU" sz="2400">
                <a:solidFill>
                  <a:srgbClr val="252525"/>
                </a:solidFill>
              </a:rPr>
              <a:t>) </a:t>
            </a:r>
          </a:p>
          <a:p>
            <a:r>
              <a:rPr lang="ru-RU" sz="2400">
                <a:solidFill>
                  <a:srgbClr val="252525"/>
                </a:solidFill>
              </a:rPr>
              <a:t>советский учёный, один из основоположников </a:t>
            </a:r>
            <a:r>
              <a:rPr lang="ru-RU" sz="2400">
                <a:solidFill>
                  <a:srgbClr val="0B0080"/>
                </a:solidFill>
                <a:hlinkClick r:id="rId8" tooltip="Космонавтика"/>
              </a:rPr>
              <a:t>космонавтики</a:t>
            </a:r>
            <a:r>
              <a:rPr lang="ru-RU" sz="2400">
                <a:solidFill>
                  <a:srgbClr val="252525"/>
                </a:solidFill>
              </a:rPr>
              <a:t>. В начале </a:t>
            </a:r>
            <a:r>
              <a:rPr lang="ru-RU" sz="2400">
                <a:solidFill>
                  <a:srgbClr val="0B0080"/>
                </a:solidFill>
                <a:hlinkClick r:id="rId9" tooltip="XX век"/>
              </a:rPr>
              <a:t>XX века</a:t>
            </a:r>
            <a:r>
              <a:rPr lang="ru-RU" sz="2400">
                <a:solidFill>
                  <a:srgbClr val="252525"/>
                </a:solidFill>
              </a:rPr>
              <a:t> рассчитал оптимальную траекторию полёта к Луне. Эти расчёты были использованы </a:t>
            </a:r>
            <a:r>
              <a:rPr lang="ru-RU" sz="2400">
                <a:solidFill>
                  <a:srgbClr val="0B0080"/>
                </a:solidFill>
                <a:hlinkClick r:id="rId10" tooltip="NASA"/>
              </a:rPr>
              <a:t>NASA</a:t>
            </a:r>
            <a:r>
              <a:rPr lang="ru-RU" sz="2400">
                <a:solidFill>
                  <a:srgbClr val="252525"/>
                </a:solidFill>
              </a:rPr>
              <a:t> в лунной программе «</a:t>
            </a:r>
            <a:r>
              <a:rPr lang="ru-RU" sz="2400">
                <a:solidFill>
                  <a:srgbClr val="0B0080"/>
                </a:solidFill>
                <a:hlinkClick r:id="rId11" tooltip="Аполлон (программа)"/>
              </a:rPr>
              <a:t>Аполлон</a:t>
            </a:r>
            <a:r>
              <a:rPr lang="ru-RU" sz="2400">
                <a:solidFill>
                  <a:srgbClr val="252525"/>
                </a:solidFill>
              </a:rPr>
              <a:t>». Предложенная в 1916 году Кондратюком </a:t>
            </a:r>
            <a:r>
              <a:rPr lang="ru-RU" sz="2400">
                <a:solidFill>
                  <a:srgbClr val="0B0080"/>
                </a:solidFill>
                <a:hlinkClick r:id="rId12" tooltip="Траектория"/>
              </a:rPr>
              <a:t>траектория</a:t>
            </a:r>
            <a:r>
              <a:rPr lang="ru-RU" sz="2400">
                <a:solidFill>
                  <a:srgbClr val="252525"/>
                </a:solidFill>
              </a:rPr>
              <a:t> была впоследствии названа «</a:t>
            </a:r>
            <a:r>
              <a:rPr lang="ru-RU" sz="2400">
                <a:solidFill>
                  <a:srgbClr val="A55858"/>
                </a:solidFill>
                <a:hlinkClick r:id="rId13" tooltip="Трасса Кондратюка (страница отсутствует)"/>
              </a:rPr>
              <a:t>трассой Кондратюка</a:t>
            </a:r>
            <a:r>
              <a:rPr lang="ru-RU" sz="2400">
                <a:solidFill>
                  <a:srgbClr val="252525"/>
                </a:solidFill>
              </a:rPr>
              <a:t>»</a:t>
            </a:r>
            <a:r>
              <a:rPr lang="ru-RU" sz="2400" baseline="30000">
                <a:solidFill>
                  <a:srgbClr val="0B0080"/>
                </a:solidFill>
                <a:hlinkClick r:id="rId14"/>
              </a:rPr>
              <a:t>[1]</a:t>
            </a:r>
            <a:r>
              <a:rPr lang="ru-RU" sz="2400">
                <a:solidFill>
                  <a:srgbClr val="252525"/>
                </a:solidFill>
              </a:rPr>
              <a:t>.</a:t>
            </a:r>
            <a:endParaRPr lang="ru-RU"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cap="none" smtClean="0">
                <a:solidFill>
                  <a:srgbClr val="3EC90D"/>
                </a:solidFill>
                <a:effectLst/>
              </a:rPr>
              <a:t>Моя малая Родина</a:t>
            </a:r>
          </a:p>
        </p:txBody>
      </p:sp>
      <p:sp>
        <p:nvSpPr>
          <p:cNvPr id="17410" name="Rectangle 3"/>
          <p:cNvSpPr>
            <a:spLocks noGrp="1"/>
          </p:cNvSpPr>
          <p:nvPr>
            <p:ph type="body" idx="4294967295"/>
          </p:nvPr>
        </p:nvSpPr>
        <p:spPr/>
        <p:txBody>
          <a:bodyPr/>
          <a:lstStyle/>
          <a:p>
            <a:pPr>
              <a:lnSpc>
                <a:spcPct val="90000"/>
              </a:lnSpc>
            </a:pPr>
            <a:r>
              <a:rPr lang="ru-RU" sz="2800" b="1" smtClean="0">
                <a:solidFill>
                  <a:srgbClr val="3EC90D"/>
                </a:solidFill>
              </a:rPr>
              <a:t>Много на Земле прекрасных уголков, но каждый человек любит и гордится теми местами, откуда он родом, где прошло его детство, что значит его малая Родина в истории большой страны. Богата своей историей и наша Новосибирская область.</a:t>
            </a:r>
          </a:p>
          <a:p>
            <a:pPr>
              <a:lnSpc>
                <a:spcPct val="90000"/>
              </a:lnSpc>
            </a:pPr>
            <a:r>
              <a:rPr lang="ru-RU" sz="2800" b="1" smtClean="0">
                <a:solidFill>
                  <a:srgbClr val="3EC90D"/>
                </a:solidFill>
              </a:rPr>
              <a:t> Сегодня мы приглашаем вас принять участие в интеллектуальной игре, посвящённой нашей малой Родине – Новосибирску и Новосибирской области.</a:t>
            </a:r>
          </a:p>
          <a:p>
            <a:pPr>
              <a:lnSpc>
                <a:spcPct val="90000"/>
              </a:lnSpc>
            </a:pPr>
            <a:r>
              <a:rPr lang="ru-RU" sz="2800" b="1" smtClean="0">
                <a:solidFill>
                  <a:srgbClr val="3EC90D"/>
                </a:solidFill>
              </a:rPr>
              <a:t>Интеллектуальные игры – это игры сообразительных, знающих и остроумных ребят.</a:t>
            </a:r>
          </a:p>
          <a:p>
            <a:pPr>
              <a:lnSpc>
                <a:spcPct val="90000"/>
              </a:lnSpc>
            </a:pPr>
            <a:r>
              <a:rPr lang="ru-RU" sz="2800" b="1" smtClean="0">
                <a:solidFill>
                  <a:srgbClr val="3EC90D"/>
                </a:solidFill>
              </a:rPr>
              <a:t>Успехов вам!</a:t>
            </a:r>
          </a:p>
        </p:txBody>
      </p:sp>
      <p:sp>
        <p:nvSpPr>
          <p:cNvPr id="17411" name="Rectangle 4"/>
          <p:cNvSpPr>
            <a:spLocks noChangeArrowheads="1"/>
          </p:cNvSpPr>
          <p:nvPr/>
        </p:nvSpPr>
        <p:spPr bwMode="auto">
          <a:xfrm>
            <a:off x="4535488" y="3573463"/>
            <a:ext cx="247650" cy="366712"/>
          </a:xfrm>
          <a:prstGeom prst="rect">
            <a:avLst/>
          </a:prstGeom>
          <a:noFill/>
          <a:ln w="9525">
            <a:noFill/>
            <a:miter lim="800000"/>
            <a:headEnd/>
            <a:tailEnd/>
          </a:ln>
        </p:spPr>
        <p:txBody>
          <a:bodyPr wrap="none" anchor="ctr">
            <a:spAutoFit/>
          </a:bodyPr>
          <a:lstStyle/>
          <a:p>
            <a:pPr algn="ctr"/>
            <a:r>
              <a:rPr lang="ru-RU"/>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ru-RU" cap="none" smtClean="0">
                <a:solidFill>
                  <a:schemeClr val="hlink"/>
                </a:solidFill>
                <a:effectLst/>
              </a:rPr>
              <a:t>Дом – музей, где работал Ю.В.Кондратюк</a:t>
            </a:r>
          </a:p>
        </p:txBody>
      </p:sp>
      <p:pic>
        <p:nvPicPr>
          <p:cNvPr id="56322" name="Picture 6" descr="Sovetskaya-24-710x575"/>
          <p:cNvPicPr>
            <a:picLocks noGrp="1" noChangeAspect="1" noChangeArrowheads="1"/>
          </p:cNvPicPr>
          <p:nvPr>
            <p:ph type="body" idx="4294967295"/>
          </p:nvPr>
        </p:nvPicPr>
        <p:blipFill>
          <a:blip r:embed="rId2"/>
          <a:srcRect/>
          <a:stretch>
            <a:fillRect/>
          </a:stretch>
        </p:blipFill>
        <p:spPr>
          <a:xfrm>
            <a:off x="1258888" y="1412875"/>
            <a:ext cx="6462712" cy="504031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rgbClr val="C00000"/>
                </a:solidFill>
              </a:rPr>
              <a:t>Новосибирск в годы войны</a:t>
            </a:r>
            <a:endParaRPr lang="ru-RU" dirty="0">
              <a:solidFill>
                <a:srgbClr val="C00000"/>
              </a:solidFill>
            </a:endParaRPr>
          </a:p>
        </p:txBody>
      </p:sp>
      <p:pic>
        <p:nvPicPr>
          <p:cNvPr id="57346" name="Picture 2"/>
          <p:cNvPicPr>
            <a:picLocks noGrp="1" noChangeAspect="1" noChangeArrowheads="1"/>
          </p:cNvPicPr>
          <p:nvPr>
            <p:ph idx="1"/>
          </p:nvPr>
        </p:nvPicPr>
        <p:blipFill>
          <a:blip r:embed="rId3"/>
          <a:srcRect/>
          <a:stretch>
            <a:fillRect/>
          </a:stretch>
        </p:blipFill>
        <p:spPr>
          <a:xfrm>
            <a:off x="1116013" y="1341438"/>
            <a:ext cx="6980237" cy="4525962"/>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rgbClr val="0070C0"/>
                </a:solidFill>
              </a:rPr>
              <a:t>Герои - Сибиряки</a:t>
            </a:r>
            <a:endParaRPr lang="ru-RU" dirty="0">
              <a:solidFill>
                <a:srgbClr val="0070C0"/>
              </a:solidFill>
            </a:endParaRPr>
          </a:p>
        </p:txBody>
      </p:sp>
      <p:sp>
        <p:nvSpPr>
          <p:cNvPr id="3" name="Объект 2"/>
          <p:cNvSpPr>
            <a:spLocks noGrp="1"/>
          </p:cNvSpPr>
          <p:nvPr>
            <p:ph idx="1"/>
          </p:nvPr>
        </p:nvSpPr>
        <p:spPr/>
        <p:txBody>
          <a:bodyPr/>
          <a:lstStyle/>
          <a:p>
            <a:pPr>
              <a:defRPr/>
            </a:pPr>
            <a:r>
              <a:rPr lang="ru-RU" sz="3600" b="1" dirty="0" smtClean="0">
                <a:solidFill>
                  <a:schemeClr val="accent6"/>
                </a:solidFill>
              </a:rPr>
              <a:t>Указом Президиума Верховного Совета СССР от 22 июля 1941г., ровно через месяц после начала войны, первыми героями Советского Союза среди сибиряков стали…….</a:t>
            </a:r>
          </a:p>
          <a:p>
            <a:pPr>
              <a:defRPr/>
            </a:pPr>
            <a:r>
              <a:rPr lang="ru-RU" sz="4000" b="1" dirty="0" smtClean="0">
                <a:solidFill>
                  <a:srgbClr val="0070C0"/>
                </a:solidFill>
              </a:rPr>
              <a:t>Назовите их имена</a:t>
            </a:r>
            <a:endParaRPr lang="ru-RU" sz="4000" b="1" dirty="0">
              <a:solidFill>
                <a:srgbClr val="0070C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solidFill>
                  <a:srgbClr val="7030A0"/>
                </a:solidFill>
              </a:rPr>
              <a:t>Правильный ответ</a:t>
            </a:r>
            <a:endParaRPr lang="ru-RU" dirty="0">
              <a:solidFill>
                <a:srgbClr val="7030A0"/>
              </a:solidFill>
            </a:endParaRPr>
          </a:p>
        </p:txBody>
      </p:sp>
      <p:sp>
        <p:nvSpPr>
          <p:cNvPr id="3" name="Объект 2"/>
          <p:cNvSpPr>
            <a:spLocks noGrp="1"/>
          </p:cNvSpPr>
          <p:nvPr>
            <p:ph idx="1"/>
          </p:nvPr>
        </p:nvSpPr>
        <p:spPr>
          <a:xfrm>
            <a:off x="304800" y="1268413"/>
            <a:ext cx="8686800" cy="4811712"/>
          </a:xfrm>
        </p:spPr>
        <p:txBody>
          <a:bodyPr/>
          <a:lstStyle/>
          <a:p>
            <a:pPr>
              <a:defRPr/>
            </a:pPr>
            <a:r>
              <a:rPr lang="ru-RU" dirty="0" err="1" smtClean="0"/>
              <a:t>Тотмин</a:t>
            </a:r>
            <a:r>
              <a:rPr lang="ru-RU" dirty="0" smtClean="0"/>
              <a:t> Н.Я.-лётчик, старшина</a:t>
            </a:r>
          </a:p>
          <a:p>
            <a:pPr>
              <a:defRPr/>
            </a:pPr>
            <a:r>
              <a:rPr lang="ru-RU" dirty="0" smtClean="0"/>
              <a:t>Грязнов А.М. – танкист, младший сержант</a:t>
            </a:r>
          </a:p>
          <a:p>
            <a:pPr>
              <a:defRPr/>
            </a:pPr>
            <a:r>
              <a:rPr lang="ru-RU" dirty="0"/>
              <a:t> </a:t>
            </a:r>
            <a:r>
              <a:rPr lang="ru-RU" dirty="0" smtClean="0"/>
              <a:t>                 </a:t>
            </a:r>
          </a:p>
          <a:p>
            <a:pPr>
              <a:defRPr/>
            </a:pPr>
            <a:endParaRPr lang="ru-RU" dirty="0"/>
          </a:p>
          <a:p>
            <a:pPr>
              <a:defRPr/>
            </a:pPr>
            <a:endParaRPr lang="ru-RU" dirty="0" smtClean="0"/>
          </a:p>
          <a:p>
            <a:pPr>
              <a:defRPr/>
            </a:pPr>
            <a:endParaRPr lang="ru-RU" dirty="0" smtClean="0"/>
          </a:p>
          <a:p>
            <a:pPr>
              <a:defRPr/>
            </a:pPr>
            <a:endParaRPr lang="ru-RU" dirty="0" smtClean="0"/>
          </a:p>
          <a:p>
            <a:pPr>
              <a:defRPr/>
            </a:pPr>
            <a:r>
              <a:rPr lang="ru-RU" sz="2800" b="1" dirty="0" smtClean="0"/>
              <a:t>Грязнов А.М</a:t>
            </a:r>
            <a:r>
              <a:rPr lang="ru-RU" dirty="0" smtClean="0"/>
              <a:t>.</a:t>
            </a:r>
          </a:p>
          <a:p>
            <a:pPr>
              <a:defRPr/>
            </a:pPr>
            <a:r>
              <a:rPr lang="ru-RU" sz="2800" b="1" dirty="0" smtClean="0"/>
              <a:t>Танкист, младший сержант       </a:t>
            </a:r>
            <a:r>
              <a:rPr lang="ru-RU" sz="2800" b="1" dirty="0" err="1" smtClean="0"/>
              <a:t>Тотмин</a:t>
            </a:r>
            <a:r>
              <a:rPr lang="ru-RU" sz="2800" b="1" dirty="0" smtClean="0"/>
              <a:t> Н.Я., лётчик</a:t>
            </a:r>
            <a:endParaRPr lang="ru-RU" sz="2800" b="1" dirty="0"/>
          </a:p>
          <a:p>
            <a:pPr>
              <a:defRPr/>
            </a:pPr>
            <a:endParaRPr lang="ru-RU" dirty="0" smtClean="0"/>
          </a:p>
          <a:p>
            <a:pPr>
              <a:defRPr/>
            </a:pPr>
            <a:endParaRPr lang="ru-RU" dirty="0"/>
          </a:p>
          <a:p>
            <a:pPr marL="0" indent="0">
              <a:buFont typeface="Wingdings 2" pitchFamily="18" charset="2"/>
              <a:buNone/>
              <a:defRPr/>
            </a:pPr>
            <a:r>
              <a:rPr lang="ru-RU" dirty="0" smtClean="0"/>
              <a:t>                              </a:t>
            </a:r>
          </a:p>
          <a:p>
            <a:pPr marL="0" indent="0">
              <a:buFont typeface="Wingdings 2" pitchFamily="18" charset="2"/>
              <a:buNone/>
              <a:defRPr/>
            </a:pPr>
            <a:endParaRPr lang="ru-RU" dirty="0" smtClean="0"/>
          </a:p>
          <a:p>
            <a:pPr marL="0" indent="0">
              <a:buFont typeface="Wingdings 2" pitchFamily="18" charset="2"/>
              <a:buNone/>
              <a:defRPr/>
            </a:pPr>
            <a:endParaRPr lang="ru-RU" sz="2800" b="1" dirty="0"/>
          </a:p>
          <a:p>
            <a:pPr marL="0" indent="0">
              <a:buFont typeface="Wingdings 2" pitchFamily="18" charset="2"/>
              <a:buNone/>
              <a:defRPr/>
            </a:pPr>
            <a:endParaRPr lang="ru-RU" sz="2800" b="1" dirty="0" smtClean="0"/>
          </a:p>
          <a:p>
            <a:pPr marL="0" indent="0">
              <a:buFont typeface="Wingdings 2" pitchFamily="18" charset="2"/>
              <a:buNone/>
              <a:defRPr/>
            </a:pPr>
            <a:endParaRPr lang="ru-RU" sz="2800" b="1" dirty="0"/>
          </a:p>
          <a:p>
            <a:pPr marL="0" indent="0">
              <a:buFont typeface="Wingdings 2" pitchFamily="18" charset="2"/>
              <a:buNone/>
              <a:defRPr/>
            </a:pPr>
            <a:endParaRPr lang="ru-RU" sz="2800" b="1" dirty="0" smtClean="0"/>
          </a:p>
          <a:p>
            <a:pPr marL="0" indent="0">
              <a:buFont typeface="Wingdings 2" pitchFamily="18" charset="2"/>
              <a:buNone/>
              <a:defRPr/>
            </a:pPr>
            <a:r>
              <a:rPr lang="ru-RU" sz="2800" b="1" dirty="0" smtClean="0"/>
              <a:t>                    </a:t>
            </a:r>
          </a:p>
        </p:txBody>
      </p:sp>
      <p:pic>
        <p:nvPicPr>
          <p:cNvPr id="60419" name="Picture 2"/>
          <p:cNvPicPr>
            <a:picLocks noChangeAspect="1" noChangeArrowheads="1"/>
          </p:cNvPicPr>
          <p:nvPr/>
        </p:nvPicPr>
        <p:blipFill>
          <a:blip r:embed="rId2"/>
          <a:srcRect/>
          <a:stretch>
            <a:fillRect/>
          </a:stretch>
        </p:blipFill>
        <p:spPr bwMode="auto">
          <a:xfrm>
            <a:off x="395288" y="2420938"/>
            <a:ext cx="2305050" cy="3095625"/>
          </a:xfrm>
          <a:prstGeom prst="rect">
            <a:avLst/>
          </a:prstGeom>
          <a:noFill/>
          <a:ln w="9525">
            <a:noFill/>
            <a:miter lim="800000"/>
            <a:headEnd/>
            <a:tailEnd/>
          </a:ln>
        </p:spPr>
      </p:pic>
      <p:pic>
        <p:nvPicPr>
          <p:cNvPr id="60420" name="Picture 3"/>
          <p:cNvPicPr>
            <a:picLocks noChangeAspect="1" noChangeArrowheads="1"/>
          </p:cNvPicPr>
          <p:nvPr/>
        </p:nvPicPr>
        <p:blipFill>
          <a:blip r:embed="rId3"/>
          <a:srcRect/>
          <a:stretch>
            <a:fillRect/>
          </a:stretch>
        </p:blipFill>
        <p:spPr bwMode="auto">
          <a:xfrm>
            <a:off x="5148263" y="2590800"/>
            <a:ext cx="3776662"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p:cNvSpPr>
          <p:nvPr>
            <p:ph type="body" idx="4294967295"/>
          </p:nvPr>
        </p:nvSpPr>
        <p:spPr>
          <a:xfrm>
            <a:off x="304800" y="1125538"/>
            <a:ext cx="8686800" cy="4954587"/>
          </a:xfrm>
        </p:spPr>
        <p:txBody>
          <a:bodyPr/>
          <a:lstStyle/>
          <a:p>
            <a:r>
              <a:rPr lang="ru-RU" sz="3600" b="1" smtClean="0">
                <a:solidFill>
                  <a:srgbClr val="133BE7"/>
                </a:solidFill>
                <a:latin typeface="Arial" charset="0"/>
              </a:rPr>
              <a:t>Кто из новосибирцев повторил подвиг А.Матросова в годы Великой Отечественной войны?</a:t>
            </a:r>
          </a:p>
          <a:p>
            <a:r>
              <a:rPr lang="ru-RU" sz="4000" b="1" smtClean="0">
                <a:solidFill>
                  <a:schemeClr val="hlink"/>
                </a:solidFill>
                <a:latin typeface="Arial" charset="0"/>
              </a:rPr>
              <a:t>Б.Богатков</a:t>
            </a:r>
          </a:p>
          <a:p>
            <a:r>
              <a:rPr lang="ru-RU" sz="4000" b="1" smtClean="0">
                <a:solidFill>
                  <a:schemeClr val="hlink"/>
                </a:solidFill>
                <a:latin typeface="Arial" charset="0"/>
              </a:rPr>
              <a:t>А.Гаранин</a:t>
            </a:r>
          </a:p>
          <a:p>
            <a:r>
              <a:rPr lang="ru-RU" sz="4000" b="1" smtClean="0">
                <a:solidFill>
                  <a:schemeClr val="hlink"/>
                </a:solidFill>
                <a:latin typeface="Arial" charset="0"/>
              </a:rPr>
              <a:t>М.Селезнёв</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34" y="186368"/>
            <a:ext cx="8458200" cy="520700"/>
          </a:xfrm>
        </p:spPr>
        <p:txBody>
          <a:bodyPr/>
          <a:lstStyle/>
          <a:p>
            <a:pPr algn="ctr">
              <a:defRPr/>
            </a:pPr>
            <a:r>
              <a:rPr lang="ru-RU" sz="2800" dirty="0" smtClean="0">
                <a:solidFill>
                  <a:srgbClr val="0070C0"/>
                </a:solidFill>
              </a:rPr>
              <a:t>Правильный ответ</a:t>
            </a:r>
            <a:endParaRPr lang="ru-RU" sz="2800" dirty="0">
              <a:solidFill>
                <a:srgbClr val="0070C0"/>
              </a:solidFill>
            </a:endParaRPr>
          </a:p>
        </p:txBody>
      </p:sp>
      <p:sp>
        <p:nvSpPr>
          <p:cNvPr id="62466" name="Текст 2"/>
          <p:cNvSpPr>
            <a:spLocks noGrp="1"/>
          </p:cNvSpPr>
          <p:nvPr>
            <p:ph type="body" idx="2"/>
          </p:nvPr>
        </p:nvSpPr>
        <p:spPr>
          <a:xfrm>
            <a:off x="201613" y="1196975"/>
            <a:ext cx="4608512" cy="4800600"/>
          </a:xfrm>
        </p:spPr>
        <p:txBody>
          <a:bodyPr/>
          <a:lstStyle/>
          <a:p>
            <a:endParaRPr lang="ru-RU" smtClean="0"/>
          </a:p>
          <a:p>
            <a:endParaRPr lang="ru-RU" smtClean="0"/>
          </a:p>
          <a:p>
            <a:r>
              <a:rPr lang="ru-RU" sz="2000" smtClean="0"/>
              <a:t>    24 марта 1945 года за повторение подвига Александра Матросова Михаилу Селезнёву  посмертно присвоено звания Героя Советского Союза.</a:t>
            </a:r>
          </a:p>
          <a:p>
            <a:r>
              <a:rPr lang="ru-RU" sz="2000" smtClean="0"/>
              <a:t>  Более чем через два десятка лет дочь Михаила Селезнёва разыскала могилу отца. В цветах стоит в деревне Сычково памятник сибиряку</a:t>
            </a:r>
            <a:r>
              <a:rPr lang="ru-RU" sz="2000" smtClean="0">
                <a:latin typeface="Arial" charset="0"/>
              </a:rPr>
              <a:t> ( Белоруссия).</a:t>
            </a:r>
          </a:p>
          <a:p>
            <a:r>
              <a:rPr lang="ru-RU" sz="2000" smtClean="0"/>
              <a:t>     10 августа 1966 года решением горисполкома г. Новосибирска улица Сенная в Центральном районе г.Новосибирска переименована в улицу М. Селезнёва. Именем героя названы  школы.</a:t>
            </a:r>
          </a:p>
          <a:p>
            <a:endParaRPr lang="ru-RU" sz="1800" smtClean="0"/>
          </a:p>
        </p:txBody>
      </p:sp>
      <p:pic>
        <p:nvPicPr>
          <p:cNvPr id="62467" name="Picture 2"/>
          <p:cNvPicPr>
            <a:picLocks noGrp="1" noChangeAspect="1" noChangeArrowheads="1"/>
          </p:cNvPicPr>
          <p:nvPr>
            <p:ph sz="half" idx="1"/>
          </p:nvPr>
        </p:nvPicPr>
        <p:blipFill>
          <a:blip r:embed="rId2"/>
          <a:srcRect/>
          <a:stretch>
            <a:fillRect/>
          </a:stretch>
        </p:blipFill>
        <p:spPr>
          <a:xfrm>
            <a:off x="5651500" y="1700213"/>
            <a:ext cx="2613025" cy="3851275"/>
          </a:xfrm>
        </p:spPr>
      </p:pic>
      <p:sp>
        <p:nvSpPr>
          <p:cNvPr id="5" name="Прямоугольник 4"/>
          <p:cNvSpPr/>
          <p:nvPr/>
        </p:nvSpPr>
        <p:spPr>
          <a:xfrm>
            <a:off x="251520" y="-87694"/>
            <a:ext cx="4536504" cy="1754326"/>
          </a:xfrm>
          <a:prstGeom prst="rect">
            <a:avLst/>
          </a:prstGeom>
          <a:noFill/>
        </p:spPr>
        <p:txBody>
          <a:bodyPr>
            <a:spAutoFit/>
          </a:bodyPr>
          <a:lstStyle/>
          <a:p>
            <a:pPr algn="ctr">
              <a:defRPr/>
            </a:pP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 Селезнев</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79512"/>
          </a:xfrm>
        </p:spPr>
        <p:txBody>
          <a:bodyPr>
            <a:normAutofit fontScale="90000"/>
          </a:bodyPr>
          <a:lstStyle/>
          <a:p>
            <a:pPr>
              <a:defRPr/>
            </a:pPr>
            <a:r>
              <a:rPr lang="ru-RU" dirty="0" smtClean="0"/>
              <a:t/>
            </a:r>
            <a:br>
              <a:rPr lang="ru-RU" dirty="0" smtClean="0"/>
            </a:br>
            <a:r>
              <a:rPr lang="ru-RU" dirty="0"/>
              <a:t/>
            </a:r>
            <a:br>
              <a:rPr lang="ru-RU" dirty="0"/>
            </a:br>
            <a:endParaRPr lang="ru-RU" dirty="0"/>
          </a:p>
        </p:txBody>
      </p:sp>
      <p:sp>
        <p:nvSpPr>
          <p:cNvPr id="63490" name="Объект 2"/>
          <p:cNvSpPr>
            <a:spLocks noGrp="1"/>
          </p:cNvSpPr>
          <p:nvPr>
            <p:ph idx="1"/>
          </p:nvPr>
        </p:nvSpPr>
        <p:spPr>
          <a:xfrm>
            <a:off x="304800" y="981075"/>
            <a:ext cx="8686800" cy="5099050"/>
          </a:xfrm>
        </p:spPr>
        <p:txBody>
          <a:bodyPr/>
          <a:lstStyle/>
          <a:p>
            <a:pPr marL="0" indent="0">
              <a:buFont typeface="Wingdings 2" pitchFamily="18" charset="2"/>
              <a:buNone/>
            </a:pPr>
            <a:r>
              <a:rPr lang="ru-RU" smtClean="0">
                <a:solidFill>
                  <a:srgbClr val="0070C0"/>
                </a:solidFill>
              </a:rPr>
              <a:t> </a:t>
            </a:r>
            <a:r>
              <a:rPr lang="ru-RU" b="1" smtClean="0">
                <a:solidFill>
                  <a:srgbClr val="0070C0"/>
                </a:solidFill>
                <a:latin typeface="Calibri" pitchFamily="34" charset="0"/>
                <a:ea typeface="Calibri" pitchFamily="34" charset="0"/>
                <a:cs typeface="Times New Roman" pitchFamily="18" charset="0"/>
              </a:rPr>
              <a:t>В освобожденный Сталинград был торжественно отправлен эшелон с углем. Его повел лауреат Сталинской премии,  который на собственные средства приобрел 1 тыс. тонн угля и решил сам доставить его сталинградцам. В 2000 г. этот человек</a:t>
            </a:r>
          </a:p>
          <a:p>
            <a:pPr marL="0" indent="0">
              <a:buFont typeface="Wingdings 2" pitchFamily="18" charset="2"/>
              <a:buNone/>
            </a:pPr>
            <a:r>
              <a:rPr lang="ru-RU" b="1" smtClean="0">
                <a:solidFill>
                  <a:srgbClr val="0070C0"/>
                </a:solidFill>
                <a:latin typeface="Calibri" pitchFamily="34" charset="0"/>
                <a:ea typeface="Calibri" pitchFamily="34" charset="0"/>
                <a:cs typeface="Times New Roman" pitchFamily="18" charset="0"/>
              </a:rPr>
              <a:t>был назван в числе выдающихся граждан XX в. Новосибирской области. Его имя среди 127 железнодорожников высечено золотыми буквами на Поклонной горе. </a:t>
            </a:r>
            <a:r>
              <a:rPr lang="ru-RU" b="1" smtClean="0">
                <a:solidFill>
                  <a:srgbClr val="C00000"/>
                </a:solidFill>
                <a:latin typeface="Calibri" pitchFamily="34" charset="0"/>
                <a:ea typeface="Calibri" pitchFamily="34" charset="0"/>
                <a:cs typeface="Times New Roman" pitchFamily="18" charset="0"/>
              </a:rPr>
              <a:t>Кто этот человек?</a:t>
            </a:r>
            <a:r>
              <a:rPr lang="ru-RU" smtClean="0">
                <a:solidFill>
                  <a:srgbClr val="C00000"/>
                </a:solidFill>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err="1" smtClean="0">
                <a:solidFill>
                  <a:srgbClr val="0070C0"/>
                </a:solidFill>
              </a:rPr>
              <a:t>Правильныйответ</a:t>
            </a:r>
            <a:endParaRPr lang="ru-RU" dirty="0">
              <a:solidFill>
                <a:srgbClr val="0070C0"/>
              </a:solidFill>
            </a:endParaRPr>
          </a:p>
        </p:txBody>
      </p:sp>
      <p:sp>
        <p:nvSpPr>
          <p:cNvPr id="64514" name="Объект 2"/>
          <p:cNvSpPr>
            <a:spLocks noGrp="1"/>
          </p:cNvSpPr>
          <p:nvPr>
            <p:ph idx="1"/>
          </p:nvPr>
        </p:nvSpPr>
        <p:spPr>
          <a:xfrm>
            <a:off x="250825" y="1185863"/>
            <a:ext cx="8686800" cy="4883150"/>
          </a:xfrm>
        </p:spPr>
        <p:txBody>
          <a:bodyPr/>
          <a:lstStyle/>
          <a:p>
            <a:pPr marL="0" indent="0">
              <a:buFont typeface="Wingdings 2" pitchFamily="18" charset="2"/>
              <a:buNone/>
            </a:pPr>
            <a:r>
              <a:rPr lang="ru-RU" b="1" smtClean="0">
                <a:solidFill>
                  <a:srgbClr val="C24538"/>
                </a:solidFill>
              </a:rPr>
              <a:t>Николай Александрович                 </a:t>
            </a:r>
          </a:p>
          <a:p>
            <a:pPr marL="0" indent="0">
              <a:buFont typeface="Wingdings 2" pitchFamily="18" charset="2"/>
              <a:buNone/>
            </a:pPr>
            <a:r>
              <a:rPr lang="ru-RU" b="1" smtClean="0">
                <a:solidFill>
                  <a:srgbClr val="C24538"/>
                </a:solidFill>
              </a:rPr>
              <a:t>    Лунин (1915 – 1968)</a:t>
            </a:r>
          </a:p>
          <a:p>
            <a:pPr marL="0" indent="0">
              <a:buFont typeface="Wingdings 2" pitchFamily="18" charset="2"/>
              <a:buNone/>
            </a:pPr>
            <a:r>
              <a:rPr lang="ru-RU" sz="2800" b="1" smtClean="0">
                <a:solidFill>
                  <a:srgbClr val="133BE7"/>
                </a:solidFill>
              </a:rPr>
              <a:t>Новатор</a:t>
            </a:r>
            <a:r>
              <a:rPr lang="ru-RU" sz="2800" smtClean="0">
                <a:solidFill>
                  <a:srgbClr val="133BE7"/>
                </a:solidFill>
              </a:rPr>
              <a:t> </a:t>
            </a:r>
            <a:r>
              <a:rPr lang="ru-RU" sz="2800" b="1" smtClean="0">
                <a:solidFill>
                  <a:srgbClr val="133BE7"/>
                </a:solidFill>
              </a:rPr>
              <a:t>железнодорожного</a:t>
            </a:r>
          </a:p>
          <a:p>
            <a:pPr marL="0" indent="0">
              <a:buFont typeface="Wingdings 2" pitchFamily="18" charset="2"/>
              <a:buNone/>
            </a:pPr>
            <a:r>
              <a:rPr lang="ru-RU" sz="2800" b="1" smtClean="0">
                <a:solidFill>
                  <a:srgbClr val="133BE7"/>
                </a:solidFill>
              </a:rPr>
              <a:t>транспорта, Герой                                                  Социалистического труда,                                                 лауреат Сталинской</a:t>
            </a:r>
          </a:p>
          <a:p>
            <a:pPr marL="0" indent="0">
              <a:buFont typeface="Wingdings 2" pitchFamily="18" charset="2"/>
              <a:buNone/>
            </a:pPr>
            <a:r>
              <a:rPr lang="ru-RU" sz="2800" b="1" smtClean="0">
                <a:solidFill>
                  <a:srgbClr val="133BE7"/>
                </a:solidFill>
              </a:rPr>
              <a:t>премии </a:t>
            </a:r>
          </a:p>
          <a:p>
            <a:pPr marL="0" indent="0">
              <a:buFont typeface="Wingdings 2" pitchFamily="18" charset="2"/>
              <a:buNone/>
            </a:pPr>
            <a:endParaRPr lang="ru-RU" sz="2400" smtClean="0"/>
          </a:p>
        </p:txBody>
      </p:sp>
      <p:pic>
        <p:nvPicPr>
          <p:cNvPr id="64515" name="Picture 2"/>
          <p:cNvPicPr>
            <a:picLocks noChangeAspect="1" noChangeArrowheads="1"/>
          </p:cNvPicPr>
          <p:nvPr/>
        </p:nvPicPr>
        <p:blipFill>
          <a:blip r:embed="rId2"/>
          <a:srcRect/>
          <a:stretch>
            <a:fillRect/>
          </a:stretch>
        </p:blipFill>
        <p:spPr bwMode="auto">
          <a:xfrm>
            <a:off x="5003800" y="1196975"/>
            <a:ext cx="4032250" cy="525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ъект 2"/>
          <p:cNvSpPr>
            <a:spLocks noGrp="1"/>
          </p:cNvSpPr>
          <p:nvPr>
            <p:ph idx="1"/>
          </p:nvPr>
        </p:nvSpPr>
        <p:spPr/>
        <p:txBody>
          <a:bodyPr/>
          <a:lstStyle/>
          <a:p>
            <a:r>
              <a:rPr lang="ru-RU" b="1" smtClean="0"/>
              <a:t>Среди новосибирцев, удостоенных высоких боевых наград за боевые подвиги, более 200 человек стали Героями Советского Союза, а один из наших земляков стал первым в стране воином, удостоенным этого звания трижды. </a:t>
            </a:r>
          </a:p>
          <a:p>
            <a:r>
              <a:rPr lang="ru-RU" sz="4000" b="1" smtClean="0">
                <a:solidFill>
                  <a:srgbClr val="C00000"/>
                </a:solidFill>
              </a:rPr>
              <a:t>Кто этот  Герой?</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811560"/>
          </a:xfrm>
        </p:spPr>
        <p:txBody>
          <a:bodyPr/>
          <a:lstStyle/>
          <a:p>
            <a:pPr algn="ctr">
              <a:defRPr/>
            </a:pPr>
            <a:r>
              <a:rPr lang="ru-RU" dirty="0" smtClean="0">
                <a:solidFill>
                  <a:srgbClr val="0070C0"/>
                </a:solidFill>
              </a:rPr>
              <a:t>Правильный ответ</a:t>
            </a:r>
            <a:endParaRPr lang="ru-RU" dirty="0">
              <a:solidFill>
                <a:srgbClr val="0070C0"/>
              </a:solidFill>
            </a:endParaRPr>
          </a:p>
        </p:txBody>
      </p:sp>
      <p:sp>
        <p:nvSpPr>
          <p:cNvPr id="5" name="Объект 4"/>
          <p:cNvSpPr>
            <a:spLocks noGrp="1"/>
          </p:cNvSpPr>
          <p:nvPr>
            <p:ph idx="1"/>
          </p:nvPr>
        </p:nvSpPr>
        <p:spPr/>
        <p:txBody>
          <a:bodyPr/>
          <a:lstStyle/>
          <a:p>
            <a:pPr marL="0" indent="0">
              <a:buFont typeface="Wingdings 2" pitchFamily="18" charset="2"/>
              <a:buNone/>
              <a:defRPr/>
            </a:pPr>
            <a:r>
              <a:rPr lang="ru-RU" b="1" dirty="0" err="1" smtClean="0">
                <a:solidFill>
                  <a:srgbClr val="0070C0"/>
                </a:solidFill>
              </a:rPr>
              <a:t>А.И.Покрышкин</a:t>
            </a:r>
            <a:r>
              <a:rPr lang="ru-RU" b="1" dirty="0" smtClean="0">
                <a:solidFill>
                  <a:srgbClr val="0070C0"/>
                </a:solidFill>
              </a:rPr>
              <a:t> -</a:t>
            </a:r>
          </a:p>
          <a:p>
            <a:pPr marL="0" indent="0">
              <a:buFont typeface="Wingdings 2" pitchFamily="18" charset="2"/>
              <a:buNone/>
              <a:defRPr/>
            </a:pPr>
            <a:r>
              <a:rPr lang="ru-RU" b="1" dirty="0" smtClean="0">
                <a:solidFill>
                  <a:srgbClr val="0070C0"/>
                </a:solidFill>
              </a:rPr>
              <a:t>лётчик-истребитель,</a:t>
            </a:r>
          </a:p>
          <a:p>
            <a:pPr marL="0" indent="0">
              <a:buFont typeface="Wingdings 2" pitchFamily="18" charset="2"/>
              <a:buNone/>
              <a:defRPr/>
            </a:pPr>
            <a:r>
              <a:rPr lang="ru-RU" b="1" dirty="0" smtClean="0">
                <a:solidFill>
                  <a:srgbClr val="0070C0"/>
                </a:solidFill>
              </a:rPr>
              <a:t>Трижды Герой </a:t>
            </a:r>
          </a:p>
          <a:p>
            <a:pPr marL="0" indent="0">
              <a:buFont typeface="Wingdings 2" pitchFamily="18" charset="2"/>
              <a:buNone/>
              <a:defRPr/>
            </a:pPr>
            <a:r>
              <a:rPr lang="ru-RU" b="1" dirty="0" smtClean="0">
                <a:solidFill>
                  <a:srgbClr val="0070C0"/>
                </a:solidFill>
              </a:rPr>
              <a:t>Советского Союза,</a:t>
            </a:r>
          </a:p>
          <a:p>
            <a:pPr marL="0" indent="0">
              <a:buFont typeface="Wingdings 2" pitchFamily="18" charset="2"/>
              <a:buNone/>
              <a:defRPr/>
            </a:pPr>
            <a:r>
              <a:rPr lang="ru-RU" b="1" dirty="0" smtClean="0">
                <a:solidFill>
                  <a:srgbClr val="0070C0"/>
                </a:solidFill>
              </a:rPr>
              <a:t>Маршал авиации   </a:t>
            </a:r>
            <a:r>
              <a:rPr lang="ru-RU" dirty="0" smtClean="0"/>
              <a:t>                                                                              </a:t>
            </a:r>
          </a:p>
          <a:p>
            <a:pPr>
              <a:defRPr/>
            </a:pPr>
            <a:endParaRPr lang="ru-RU" dirty="0"/>
          </a:p>
          <a:p>
            <a:pPr>
              <a:defRPr/>
            </a:pPr>
            <a:r>
              <a:rPr lang="ru-RU" dirty="0" smtClean="0"/>
              <a:t>                   </a:t>
            </a:r>
            <a:endParaRPr lang="ru-RU" dirty="0"/>
          </a:p>
        </p:txBody>
      </p:sp>
      <p:pic>
        <p:nvPicPr>
          <p:cNvPr id="66563" name="Picture 3"/>
          <p:cNvPicPr>
            <a:picLocks noChangeAspect="1" noChangeArrowheads="1"/>
          </p:cNvPicPr>
          <p:nvPr/>
        </p:nvPicPr>
        <p:blipFill>
          <a:blip r:embed="rId2"/>
          <a:srcRect/>
          <a:stretch>
            <a:fillRect/>
          </a:stretch>
        </p:blipFill>
        <p:spPr bwMode="auto">
          <a:xfrm>
            <a:off x="3995738" y="1341438"/>
            <a:ext cx="5148262" cy="417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bwMode="auto">
          <a:xfrm>
            <a:off x="304800" y="476250"/>
            <a:ext cx="8515350" cy="819150"/>
          </a:xfrm>
          <a:noFill/>
        </p:spPr>
        <p:txBody>
          <a:bodyPr wrap="square" lIns="91440" tIns="45720" rIns="91440" bIns="45720" numCol="1" anchorCtr="0" compatLnSpc="1">
            <a:prstTxWarp prst="textNoShape">
              <a:avLst/>
            </a:prstTxWarp>
          </a:bodyPr>
          <a:lstStyle/>
          <a:p>
            <a:pPr algn="ctr"/>
            <a:r>
              <a:rPr lang="ru-RU" cap="none" smtClean="0">
                <a:solidFill>
                  <a:schemeClr val="accent2"/>
                </a:solidFill>
                <a:effectLst/>
              </a:rPr>
              <a:t>По официальным данным</a:t>
            </a:r>
          </a:p>
        </p:txBody>
      </p:sp>
      <p:sp>
        <p:nvSpPr>
          <p:cNvPr id="18434" name="Rectangle 3"/>
          <p:cNvSpPr>
            <a:spLocks noGrp="1"/>
          </p:cNvSpPr>
          <p:nvPr>
            <p:ph type="body" idx="4294967295"/>
          </p:nvPr>
        </p:nvSpPr>
        <p:spPr/>
        <p:txBody>
          <a:bodyPr/>
          <a:lstStyle/>
          <a:p>
            <a:pPr marL="457200" lvl="1" indent="0">
              <a:lnSpc>
                <a:spcPct val="80000"/>
              </a:lnSpc>
              <a:buFont typeface="Wingdings 2" pitchFamily="18" charset="2"/>
              <a:buNone/>
            </a:pPr>
            <a:r>
              <a:rPr lang="ru-RU" sz="3200" b="1" smtClean="0">
                <a:solidFill>
                  <a:srgbClr val="0070C0"/>
                </a:solidFill>
              </a:rPr>
              <a:t>Каких видов населённых пунктов нет в Новосибирской области:</a:t>
            </a:r>
          </a:p>
          <a:p>
            <a:pPr>
              <a:lnSpc>
                <a:spcPct val="80000"/>
              </a:lnSpc>
            </a:pPr>
            <a:r>
              <a:rPr lang="ru-RU" b="1" smtClean="0">
                <a:solidFill>
                  <a:srgbClr val="7030A0"/>
                </a:solidFill>
              </a:rPr>
              <a:t>Аул</a:t>
            </a:r>
          </a:p>
          <a:p>
            <a:pPr>
              <a:lnSpc>
                <a:spcPct val="80000"/>
              </a:lnSpc>
            </a:pPr>
            <a:r>
              <a:rPr lang="ru-RU" b="1" smtClean="0">
                <a:solidFill>
                  <a:srgbClr val="7030A0"/>
                </a:solidFill>
              </a:rPr>
              <a:t>Хутор</a:t>
            </a:r>
          </a:p>
          <a:p>
            <a:pPr>
              <a:lnSpc>
                <a:spcPct val="80000"/>
              </a:lnSpc>
            </a:pPr>
            <a:r>
              <a:rPr lang="ru-RU" b="1" smtClean="0">
                <a:solidFill>
                  <a:srgbClr val="7030A0"/>
                </a:solidFill>
              </a:rPr>
              <a:t>Город</a:t>
            </a:r>
          </a:p>
          <a:p>
            <a:pPr>
              <a:lnSpc>
                <a:spcPct val="80000"/>
              </a:lnSpc>
            </a:pPr>
            <a:r>
              <a:rPr lang="ru-RU" b="1" smtClean="0">
                <a:solidFill>
                  <a:srgbClr val="7030A0"/>
                </a:solidFill>
              </a:rPr>
              <a:t>Кишлак</a:t>
            </a:r>
          </a:p>
          <a:p>
            <a:pPr>
              <a:lnSpc>
                <a:spcPct val="80000"/>
              </a:lnSpc>
            </a:pPr>
            <a:r>
              <a:rPr lang="ru-RU" b="1" smtClean="0">
                <a:solidFill>
                  <a:srgbClr val="7030A0"/>
                </a:solidFill>
              </a:rPr>
              <a:t>Рабочий посёлок</a:t>
            </a:r>
          </a:p>
          <a:p>
            <a:pPr>
              <a:lnSpc>
                <a:spcPct val="80000"/>
              </a:lnSpc>
            </a:pPr>
            <a:r>
              <a:rPr lang="ru-RU" b="1" smtClean="0">
                <a:solidFill>
                  <a:srgbClr val="7030A0"/>
                </a:solidFill>
              </a:rPr>
              <a:t>Село</a:t>
            </a:r>
          </a:p>
          <a:p>
            <a:pPr>
              <a:lnSpc>
                <a:spcPct val="80000"/>
              </a:lnSpc>
            </a:pPr>
            <a:r>
              <a:rPr lang="ru-RU" b="1" smtClean="0">
                <a:solidFill>
                  <a:srgbClr val="7030A0"/>
                </a:solidFill>
              </a:rPr>
              <a:t>Деревня</a:t>
            </a:r>
          </a:p>
          <a:p>
            <a:pPr>
              <a:lnSpc>
                <a:spcPct val="80000"/>
              </a:lnSpc>
            </a:pPr>
            <a:r>
              <a:rPr lang="ru-RU" b="1" smtClean="0">
                <a:solidFill>
                  <a:srgbClr val="7030A0"/>
                </a:solidFill>
              </a:rPr>
              <a:t>Посёлок</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sz="4000" b="1" cap="none" smtClean="0">
                <a:solidFill>
                  <a:schemeClr val="hlink"/>
                </a:solidFill>
                <a:effectLst/>
                <a:latin typeface="Arial" charset="0"/>
              </a:rPr>
              <a:t>Благодарим вас за игру</a:t>
            </a:r>
          </a:p>
        </p:txBody>
      </p:sp>
      <p:sp>
        <p:nvSpPr>
          <p:cNvPr id="67586" name="Rectangle 3"/>
          <p:cNvSpPr>
            <a:spLocks noGrp="1"/>
          </p:cNvSpPr>
          <p:nvPr>
            <p:ph type="body" idx="4294967295"/>
          </p:nvPr>
        </p:nvSpPr>
        <p:spPr>
          <a:xfrm>
            <a:off x="304800" y="1989138"/>
            <a:ext cx="8686800" cy="4090987"/>
          </a:xfrm>
        </p:spPr>
        <p:txBody>
          <a:bodyPr/>
          <a:lstStyle/>
          <a:p>
            <a:pPr algn="ctr">
              <a:buFont typeface="Wingdings 2" pitchFamily="18" charset="2"/>
              <a:buNone/>
            </a:pPr>
            <a:r>
              <a:rPr lang="ru-RU" sz="4000" b="1" smtClean="0">
                <a:solidFill>
                  <a:srgbClr val="39839D"/>
                </a:solidFill>
                <a:latin typeface="Arial" charset="0"/>
              </a:rPr>
              <a:t>Читайте, изучайте свой край!</a:t>
            </a:r>
          </a:p>
          <a:p>
            <a:pPr algn="ctr">
              <a:buFont typeface="Wingdings 2" pitchFamily="18" charset="2"/>
              <a:buNone/>
            </a:pPr>
            <a:endParaRPr lang="ru-RU" sz="4000" b="1" smtClean="0">
              <a:solidFill>
                <a:srgbClr val="39839D"/>
              </a:solidFill>
              <a:latin typeface="Arial" charset="0"/>
            </a:endParaRPr>
          </a:p>
        </p:txBody>
      </p:sp>
      <p:pic>
        <p:nvPicPr>
          <p:cNvPr id="67587" name="Picture 5" descr="Priroda"/>
          <p:cNvPicPr>
            <a:picLocks noChangeAspect="1" noChangeArrowheads="1"/>
          </p:cNvPicPr>
          <p:nvPr/>
        </p:nvPicPr>
        <p:blipFill>
          <a:blip r:embed="rId2"/>
          <a:srcRect/>
          <a:stretch>
            <a:fillRect/>
          </a:stretch>
        </p:blipFill>
        <p:spPr bwMode="auto">
          <a:xfrm>
            <a:off x="1331913" y="2781300"/>
            <a:ext cx="6624637"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cap="none" smtClean="0">
                <a:effectLst/>
                <a:latin typeface="Arial" charset="0"/>
              </a:rPr>
              <a:t>Литература:</a:t>
            </a:r>
          </a:p>
        </p:txBody>
      </p:sp>
      <p:sp>
        <p:nvSpPr>
          <p:cNvPr id="68610" name="Rectangle 3"/>
          <p:cNvSpPr>
            <a:spLocks noGrp="1"/>
          </p:cNvSpPr>
          <p:nvPr>
            <p:ph type="body" idx="4294967295"/>
          </p:nvPr>
        </p:nvSpPr>
        <p:spPr/>
        <p:txBody>
          <a:bodyPr/>
          <a:lstStyle/>
          <a:p>
            <a:pPr>
              <a:buFont typeface="Wingdings 2" pitchFamily="18" charset="2"/>
              <a:buNone/>
            </a:pPr>
            <a:r>
              <a:rPr lang="ru-RU" sz="2400" smtClean="0">
                <a:latin typeface="Arial" charset="0"/>
              </a:rPr>
              <a:t>    Баландин Н.С.   «Новосибирск: история градостроительства» </a:t>
            </a:r>
            <a:r>
              <a:rPr lang="ru-RU" sz="2000" smtClean="0">
                <a:latin typeface="Arial" charset="0"/>
              </a:rPr>
              <a:t>З/Сибирское кн. изд., 1978г</a:t>
            </a:r>
          </a:p>
          <a:p>
            <a:pPr>
              <a:buFont typeface="Wingdings 2" pitchFamily="18" charset="2"/>
              <a:buNone/>
            </a:pPr>
            <a:r>
              <a:rPr lang="ru-RU" sz="2400" smtClean="0">
                <a:latin typeface="Arial" charset="0"/>
              </a:rPr>
              <a:t>    Оглы Б.И.   «Новосибирск – от прошлого к будущему»</a:t>
            </a:r>
            <a:endParaRPr lang="ru-RU" sz="2000" smtClean="0">
              <a:latin typeface="Arial" charset="0"/>
            </a:endParaRPr>
          </a:p>
          <a:p>
            <a:pPr>
              <a:buFont typeface="Wingdings 2" pitchFamily="18" charset="2"/>
              <a:buNone/>
            </a:pPr>
            <a:r>
              <a:rPr lang="ru-RU" sz="2000" smtClean="0">
                <a:latin typeface="Arial" charset="0"/>
              </a:rPr>
              <a:t>     Новосибирск,1991 г.</a:t>
            </a:r>
          </a:p>
          <a:p>
            <a:pPr>
              <a:buFont typeface="Wingdings 2" pitchFamily="18" charset="2"/>
              <a:buNone/>
            </a:pPr>
            <a:r>
              <a:rPr lang="ru-RU" sz="2000" smtClean="0">
                <a:latin typeface="Arial" charset="0"/>
              </a:rPr>
              <a:t>  </a:t>
            </a:r>
            <a:r>
              <a:rPr lang="ru-RU" sz="2400" smtClean="0">
                <a:latin typeface="Arial" charset="0"/>
              </a:rPr>
              <a:t>  Новосибирск: энциклопедия.</a:t>
            </a:r>
            <a:r>
              <a:rPr lang="ru-RU" sz="2000" smtClean="0">
                <a:latin typeface="Arial" charset="0"/>
              </a:rPr>
              <a:t> Новосибирское книжное издательство, 2003г.</a:t>
            </a:r>
          </a:p>
          <a:p>
            <a:pPr>
              <a:buFont typeface="Wingdings 2" pitchFamily="18" charset="2"/>
              <a:buNone/>
            </a:pPr>
            <a:r>
              <a:rPr lang="ru-RU" sz="2400" smtClean="0">
                <a:latin typeface="Arial" charset="0"/>
              </a:rPr>
              <a:t>    Сибирь в Великой Отечественной войне. </a:t>
            </a:r>
            <a:r>
              <a:rPr lang="ru-RU" sz="2000" smtClean="0">
                <a:latin typeface="Arial" charset="0"/>
              </a:rPr>
              <a:t>Изд.»Наука» Сибирское отделение. Новосибирск 1977г                                   </a:t>
            </a:r>
            <a:r>
              <a:rPr lang="ru-RU" sz="2400" smtClean="0">
                <a:latin typeface="Arial" charset="0"/>
              </a:rPr>
              <a:t>Новосибирск – театральный. </a:t>
            </a:r>
            <a:r>
              <a:rPr lang="ru-RU" sz="2000" smtClean="0">
                <a:latin typeface="Arial" charset="0"/>
              </a:rPr>
              <a:t>Западно – Сибирское книжное издательство,1983г</a:t>
            </a:r>
          </a:p>
          <a:p>
            <a:endParaRPr lang="ru-RU" sz="2000" smtClean="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cap="none" smtClean="0">
                <a:solidFill>
                  <a:schemeClr val="accent2"/>
                </a:solidFill>
                <a:effectLst/>
              </a:rPr>
              <a:t>Правильный ответ</a:t>
            </a:r>
          </a:p>
        </p:txBody>
      </p:sp>
      <p:sp>
        <p:nvSpPr>
          <p:cNvPr id="19458" name="Rectangle 3"/>
          <p:cNvSpPr>
            <a:spLocks noGrp="1"/>
          </p:cNvSpPr>
          <p:nvPr>
            <p:ph type="body" idx="4294967295"/>
          </p:nvPr>
        </p:nvSpPr>
        <p:spPr/>
        <p:txBody>
          <a:bodyPr/>
          <a:lstStyle/>
          <a:p>
            <a:r>
              <a:rPr lang="ru-RU" b="1" smtClean="0"/>
              <a:t>В Новосибирской области нет кишлаков</a:t>
            </a:r>
          </a:p>
          <a:p>
            <a:r>
              <a:rPr lang="ru-RU" b="1" smtClean="0"/>
              <a:t>Кишлак – поселение в Средней Азии и Афганистане</a:t>
            </a:r>
          </a:p>
        </p:txBody>
      </p:sp>
      <p:pic>
        <p:nvPicPr>
          <p:cNvPr id="19459" name="Picture 4" descr="0_b971_335c795c_XL"/>
          <p:cNvPicPr>
            <a:picLocks noChangeAspect="1" noChangeArrowheads="1"/>
          </p:cNvPicPr>
          <p:nvPr/>
        </p:nvPicPr>
        <p:blipFill>
          <a:blip r:embed="rId2"/>
          <a:srcRect/>
          <a:stretch>
            <a:fillRect/>
          </a:stretch>
        </p:blipFill>
        <p:spPr bwMode="auto">
          <a:xfrm>
            <a:off x="1763713" y="3213100"/>
            <a:ext cx="5761037" cy="3487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ru-RU" sz="3200" cap="none" smtClean="0">
                <a:solidFill>
                  <a:srgbClr val="1ECADC"/>
                </a:solidFill>
                <a:effectLst/>
              </a:rPr>
              <a:t>Сколько районов в Новосибирской области?</a:t>
            </a:r>
          </a:p>
        </p:txBody>
      </p:sp>
      <p:sp>
        <p:nvSpPr>
          <p:cNvPr id="20482" name="Rectangle 3"/>
          <p:cNvSpPr>
            <a:spLocks noGrp="1"/>
          </p:cNvSpPr>
          <p:nvPr>
            <p:ph type="body" idx="4294967295"/>
          </p:nvPr>
        </p:nvSpPr>
        <p:spPr/>
        <p:txBody>
          <a:bodyPr/>
          <a:lstStyle/>
          <a:p>
            <a:r>
              <a:rPr lang="ru-RU" sz="3600" b="1" smtClean="0"/>
              <a:t>10</a:t>
            </a:r>
          </a:p>
          <a:p>
            <a:r>
              <a:rPr lang="ru-RU" sz="3600" b="1" smtClean="0"/>
              <a:t>20</a:t>
            </a:r>
          </a:p>
          <a:p>
            <a:r>
              <a:rPr lang="ru-RU" sz="3600" b="1" smtClean="0"/>
              <a:t>30</a:t>
            </a:r>
          </a:p>
          <a:p>
            <a:r>
              <a:rPr lang="ru-RU" sz="3600" b="1" smtClean="0"/>
              <a:t>Больше 10, меньше 20</a:t>
            </a:r>
          </a:p>
          <a:p>
            <a:r>
              <a:rPr lang="ru-RU" sz="3600" b="1" smtClean="0"/>
              <a:t>Больше 20,меньше 30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cap="none" smtClean="0">
                <a:solidFill>
                  <a:srgbClr val="1ECADC"/>
                </a:solidFill>
                <a:effectLst/>
              </a:rPr>
              <a:t>Правильный ответ</a:t>
            </a:r>
          </a:p>
        </p:txBody>
      </p:sp>
      <p:sp>
        <p:nvSpPr>
          <p:cNvPr id="21506" name="Rectangle 3"/>
          <p:cNvSpPr>
            <a:spLocks noGrp="1"/>
          </p:cNvSpPr>
          <p:nvPr>
            <p:ph type="body" idx="4294967295"/>
          </p:nvPr>
        </p:nvSpPr>
        <p:spPr/>
        <p:txBody>
          <a:bodyPr/>
          <a:lstStyle/>
          <a:p>
            <a:r>
              <a:rPr lang="ru-RU" sz="4000" b="1" smtClean="0">
                <a:solidFill>
                  <a:srgbClr val="AF57C7"/>
                </a:solidFill>
              </a:rPr>
              <a:t>30</a:t>
            </a:r>
          </a:p>
        </p:txBody>
      </p:sp>
      <p:pic>
        <p:nvPicPr>
          <p:cNvPr id="21507" name="Picture 5" descr="Novosibirskaya"/>
          <p:cNvPicPr>
            <a:picLocks noChangeAspect="1" noChangeArrowheads="1"/>
          </p:cNvPicPr>
          <p:nvPr/>
        </p:nvPicPr>
        <p:blipFill>
          <a:blip r:embed="rId2"/>
          <a:srcRect/>
          <a:stretch>
            <a:fillRect/>
          </a:stretch>
        </p:blipFill>
        <p:spPr bwMode="auto">
          <a:xfrm>
            <a:off x="1331913" y="1604963"/>
            <a:ext cx="6769100" cy="448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algn="ctr">
              <a:defRPr/>
            </a:pPr>
            <a:r>
              <a:rPr lang="ru-RU" sz="3200" cap="none" smtClean="0">
                <a:solidFill>
                  <a:schemeClr val="hlink"/>
                </a:solidFill>
                <a:effectLst/>
              </a:rPr>
              <a:t>Какие  субъекты Российской Федерации </a:t>
            </a:r>
            <a:br>
              <a:rPr lang="ru-RU" sz="3200" cap="none" smtClean="0">
                <a:solidFill>
                  <a:schemeClr val="hlink"/>
                </a:solidFill>
                <a:effectLst/>
              </a:rPr>
            </a:br>
            <a:r>
              <a:rPr lang="ru-RU" sz="3200" cap="none" smtClean="0">
                <a:solidFill>
                  <a:schemeClr val="hlink"/>
                </a:solidFill>
                <a:effectLst/>
              </a:rPr>
              <a:t>входят в Сибирский федеральный округ?</a:t>
            </a:r>
          </a:p>
        </p:txBody>
      </p:sp>
      <p:sp>
        <p:nvSpPr>
          <p:cNvPr id="22530" name="Rectangle 3"/>
          <p:cNvSpPr>
            <a:spLocks noGrp="1"/>
          </p:cNvSpPr>
          <p:nvPr>
            <p:ph type="body" idx="4294967295"/>
          </p:nvPr>
        </p:nvSpPr>
        <p:spPr/>
        <p:txBody>
          <a:bodyPr/>
          <a:lstStyle/>
          <a:p>
            <a:r>
              <a:rPr lang="ru-RU" b="1" smtClean="0"/>
              <a:t>Амурская область, Республика Алтай, Республика Тыва, Республика Бурятия, Республика Хакасия, Алтайский край, Забайкальский край, Красноярский край, Иркутская область, Магаданская область, Республика Саха, Кемеровская область, Новосибирская область, Омская область, Томская область, Тюменская область, Челябинская область</a:t>
            </a:r>
            <a:endParaRPr lang="ru-RU" sz="2800" b="1" smtClean="0"/>
          </a:p>
          <a:p>
            <a:r>
              <a:rPr lang="ru-RU" b="1" smtClean="0">
                <a:solidFill>
                  <a:srgbClr val="0070C0"/>
                </a:solidFill>
              </a:rPr>
              <a:t>Выберите правильные ответы</a:t>
            </a:r>
          </a:p>
          <a:p>
            <a:endParaRPr lang="ru-RU"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2735</TotalTime>
  <Words>1231</Words>
  <Application>Microsoft Office PowerPoint</Application>
  <PresentationFormat>Экран (4:3)</PresentationFormat>
  <Paragraphs>225</Paragraphs>
  <Slides>51</Slides>
  <Notes>3</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9</vt:i4>
      </vt:variant>
      <vt:variant>
        <vt:lpstr>Заголовки слайдов</vt:lpstr>
      </vt:variant>
      <vt:variant>
        <vt:i4>51</vt:i4>
      </vt:variant>
    </vt:vector>
  </HeadingPairs>
  <TitlesOfParts>
    <vt:vector size="66" baseType="lpstr">
      <vt:lpstr>Arial</vt:lpstr>
      <vt:lpstr>Franklin Gothic Medium</vt:lpstr>
      <vt:lpstr>Franklin Gothic Book</vt:lpstr>
      <vt:lpstr>Wingdings 2</vt:lpstr>
      <vt:lpstr>Calibri</vt:lpstr>
      <vt:lpstr>Times New Roman</vt:lpstr>
      <vt:lpstr>Трек</vt:lpstr>
      <vt:lpstr>Трек</vt:lpstr>
      <vt:lpstr>Трек</vt:lpstr>
      <vt:lpstr>Трек</vt:lpstr>
      <vt:lpstr>Трек</vt:lpstr>
      <vt:lpstr>Трек</vt:lpstr>
      <vt:lpstr>Трек</vt:lpstr>
      <vt:lpstr>Трек</vt:lpstr>
      <vt:lpstr>Трек</vt:lpstr>
      <vt:lpstr>Слайд 1</vt:lpstr>
      <vt:lpstr>Слайд 2</vt:lpstr>
      <vt:lpstr>Новосибирская область —</vt:lpstr>
      <vt:lpstr>Моя малая Родина</vt:lpstr>
      <vt:lpstr>По официальным данным</vt:lpstr>
      <vt:lpstr>Правильный ответ</vt:lpstr>
      <vt:lpstr>Сколько районов в Новосибирской области?</vt:lpstr>
      <vt:lpstr>Правильный ответ</vt:lpstr>
      <vt:lpstr>Какие  субъекты Российской Федерации  входят в Сибирский федеральный округ?</vt:lpstr>
      <vt:lpstr>Слайд 10</vt:lpstr>
      <vt:lpstr>Слайд 11</vt:lpstr>
      <vt:lpstr>Правильный ответ</vt:lpstr>
      <vt:lpstr>Какие из этих городов находятся на территории Новосибирской области?</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Правильный ответ</vt:lpstr>
      <vt:lpstr>Сибирские звёзды</vt:lpstr>
      <vt:lpstr>Правильный ответ</vt:lpstr>
      <vt:lpstr>Слайд 34</vt:lpstr>
      <vt:lpstr>Правильный ответ</vt:lpstr>
      <vt:lpstr>Слайд 36</vt:lpstr>
      <vt:lpstr>Правильный ответ</vt:lpstr>
      <vt:lpstr>Слайд 38</vt:lpstr>
      <vt:lpstr>Юрий Владимирович Кондратюк</vt:lpstr>
      <vt:lpstr>Дом – музей, где работал Ю.В.Кондратюк</vt:lpstr>
      <vt:lpstr>Слайд 41</vt:lpstr>
      <vt:lpstr>Слайд 42</vt:lpstr>
      <vt:lpstr>Слайд 43</vt:lpstr>
      <vt:lpstr>Слайд 44</vt:lpstr>
      <vt:lpstr>Слайд 45</vt:lpstr>
      <vt:lpstr>Слайд 46</vt:lpstr>
      <vt:lpstr>Слайд 47</vt:lpstr>
      <vt:lpstr>Слайд 48</vt:lpstr>
      <vt:lpstr>Слайд 49</vt:lpstr>
      <vt:lpstr>Благодарим вас за игру</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XP GAME 2009</cp:lastModifiedBy>
  <cp:revision>96</cp:revision>
  <dcterms:modified xsi:type="dcterms:W3CDTF">2015-04-05T17:24:33Z</dcterms:modified>
</cp:coreProperties>
</file>