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8" r:id="rId11"/>
    <p:sldId id="269" r:id="rId12"/>
    <p:sldId id="26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CF622C-8FE5-45CA-880B-DDD10140A039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DDB215-E1FA-40EC-A89B-AC2EB01CE73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03244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Профсоюзная организация </a:t>
            </a:r>
            <a:br>
              <a:rPr lang="ru-RU" sz="7200" dirty="0" smtClean="0">
                <a:solidFill>
                  <a:srgbClr val="7030A0"/>
                </a:solidFill>
              </a:rPr>
            </a:br>
            <a:r>
              <a:rPr lang="ru-RU" sz="7200" dirty="0" smtClean="0">
                <a:solidFill>
                  <a:srgbClr val="7030A0"/>
                </a:solidFill>
              </a:rPr>
              <a:t>МБОУ СОШ №153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628800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2010 г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b="1" dirty="0">
                <a:solidFill>
                  <a:srgbClr val="7030A0"/>
                </a:solidFill>
              </a:rPr>
              <a:t>Абдурахманова И.Г</a:t>
            </a:r>
            <a:r>
              <a:rPr lang="ru-RU" dirty="0">
                <a:solidFill>
                  <a:srgbClr val="7030A0"/>
                </a:solidFill>
              </a:rPr>
              <a:t>., учитель начальных классов, лауреат районного конкурса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2011 г</a:t>
            </a:r>
            <a:r>
              <a:rPr lang="ru-RU" b="1" dirty="0" smtClean="0">
                <a:solidFill>
                  <a:srgbClr val="7030A0"/>
                </a:solidFill>
              </a:rPr>
              <a:t>. Васильева И.В.</a:t>
            </a:r>
            <a:r>
              <a:rPr lang="ru-RU" dirty="0" smtClean="0">
                <a:solidFill>
                  <a:srgbClr val="7030A0"/>
                </a:solidFill>
              </a:rPr>
              <a:t>, учитель русского языка и литературы, победитель районного конкурса, в «золотой десятке»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2012 г. </a:t>
            </a:r>
            <a:r>
              <a:rPr lang="ru-RU" b="1" dirty="0" err="1" smtClean="0">
                <a:solidFill>
                  <a:srgbClr val="7030A0"/>
                </a:solidFill>
              </a:rPr>
              <a:t>Тиунова</a:t>
            </a:r>
            <a:r>
              <a:rPr lang="ru-RU" b="1" dirty="0" smtClean="0">
                <a:solidFill>
                  <a:srgbClr val="7030A0"/>
                </a:solidFill>
              </a:rPr>
              <a:t> О.А</a:t>
            </a:r>
            <a:r>
              <a:rPr lang="ru-RU" dirty="0" smtClean="0">
                <a:solidFill>
                  <a:srgbClr val="7030A0"/>
                </a:solidFill>
              </a:rPr>
              <a:t>., учитель начальных классов 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</a:t>
            </a:r>
            <a:r>
              <a:rPr lang="ru-RU" b="1" dirty="0" err="1" smtClean="0">
                <a:solidFill>
                  <a:srgbClr val="7030A0"/>
                </a:solidFill>
              </a:rPr>
              <a:t>Беленкова</a:t>
            </a:r>
            <a:r>
              <a:rPr lang="ru-RU" b="1" dirty="0" smtClean="0">
                <a:solidFill>
                  <a:srgbClr val="7030A0"/>
                </a:solidFill>
              </a:rPr>
              <a:t> В.А</a:t>
            </a:r>
            <a:r>
              <a:rPr lang="ru-RU" dirty="0" smtClean="0">
                <a:solidFill>
                  <a:srgbClr val="7030A0"/>
                </a:solidFill>
              </a:rPr>
              <a:t>.(</a:t>
            </a:r>
            <a:r>
              <a:rPr lang="ru-RU" dirty="0" err="1" smtClean="0">
                <a:solidFill>
                  <a:srgbClr val="7030A0"/>
                </a:solidFill>
              </a:rPr>
              <a:t>мс</a:t>
            </a:r>
            <a:r>
              <a:rPr lang="ru-RU" dirty="0" smtClean="0">
                <a:solidFill>
                  <a:srgbClr val="7030A0"/>
                </a:solidFill>
              </a:rPr>
              <a:t>), учитель географии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6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2148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Награждены Почётной грамотой работников общего образования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14096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2008 г. </a:t>
            </a:r>
            <a:r>
              <a:rPr lang="ru-RU" b="1" dirty="0" smtClean="0">
                <a:solidFill>
                  <a:srgbClr val="7030A0"/>
                </a:solidFill>
              </a:rPr>
              <a:t>Васильева Ирина Владимировна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20</a:t>
            </a:r>
            <a:r>
              <a:rPr lang="ru-RU" sz="3200" b="1" dirty="0" smtClean="0">
                <a:solidFill>
                  <a:srgbClr val="0070C0"/>
                </a:solidFill>
              </a:rPr>
              <a:t>12</a:t>
            </a:r>
            <a:r>
              <a:rPr lang="ru-RU" b="1" dirty="0" smtClean="0">
                <a:solidFill>
                  <a:srgbClr val="0070C0"/>
                </a:solidFill>
              </a:rPr>
              <a:t> г. </a:t>
            </a:r>
            <a:r>
              <a:rPr lang="ru-RU" b="1" dirty="0" err="1" smtClean="0">
                <a:solidFill>
                  <a:srgbClr val="7030A0"/>
                </a:solidFill>
              </a:rPr>
              <a:t>Хотьков</a:t>
            </a:r>
            <a:r>
              <a:rPr lang="ru-RU" b="1" dirty="0" smtClean="0">
                <a:solidFill>
                  <a:srgbClr val="7030A0"/>
                </a:solidFill>
              </a:rPr>
              <a:t> Борис Васильевич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Школьная театральная студия </a:t>
            </a:r>
            <a:r>
              <a:rPr lang="ru-RU" sz="4000" dirty="0" smtClean="0">
                <a:solidFill>
                  <a:srgbClr val="7030A0"/>
                </a:solidFill>
              </a:rPr>
              <a:t>«Дебют»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9" name="Picture 3" descr="F:\CIMG6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88882" cy="4908931"/>
          </a:xfrm>
          <a:prstGeom prst="rect">
            <a:avLst/>
          </a:prstGeom>
          <a:noFill/>
        </p:spPr>
      </p:pic>
      <p:pic>
        <p:nvPicPr>
          <p:cNvPr id="4100" name="Picture 4" descr="F:\к профсоюзному конкурсу\IMG_2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163602" cy="494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1327" t="9065" r="29174" b="9578"/>
          <a:stretch/>
        </p:blipFill>
        <p:spPr bwMode="auto">
          <a:xfrm rot="5400000">
            <a:off x="1439483" y="548680"/>
            <a:ext cx="6408712" cy="7560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399276" cy="1215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«Профсоюзный лидер образования – 2011»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1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14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Председатель профсоюзного комитета МБОУ СОШ №153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F:\фото Скворцова Л.И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66"/>
            <a:ext cx="2857520" cy="4644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Адрес сайта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МБОУ СОШ №153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0010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</a:t>
            </a:r>
            <a:r>
              <a:rPr lang="en-US" sz="5400" u="sng" dirty="0" smtClean="0">
                <a:solidFill>
                  <a:schemeClr val="accent5">
                    <a:lumMod val="50000"/>
                  </a:schemeClr>
                </a:solidFill>
              </a:rPr>
              <a:t>http://s  153.edu54.ru/  </a:t>
            </a:r>
            <a:endParaRPr lang="ru-RU" sz="54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3" descr="F:\школа № 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7215238" cy="476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 l="36268" t="14964" r="34185" b="9501"/>
          <a:stretch>
            <a:fillRect/>
          </a:stretch>
        </p:blipFill>
        <p:spPr>
          <a:xfrm>
            <a:off x="2411760" y="1700808"/>
            <a:ext cx="3960440" cy="5067944"/>
          </a:xfrm>
          <a:prstGeom prst="rect">
            <a:avLst/>
          </a:prstGeom>
          <a:ln w="19050">
            <a:solidFill>
              <a:schemeClr val="accent6">
                <a:lumMod val="1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Коллективный </a:t>
            </a:r>
            <a:r>
              <a:rPr lang="ru-RU" dirty="0" smtClean="0">
                <a:solidFill>
                  <a:srgbClr val="7030A0"/>
                </a:solidFill>
              </a:rPr>
              <a:t>договор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МБОУ </a:t>
            </a:r>
            <a:r>
              <a:rPr lang="ru-RU" dirty="0" smtClean="0">
                <a:solidFill>
                  <a:srgbClr val="7030A0"/>
                </a:solidFill>
              </a:rPr>
              <a:t>СОШ  №  </a:t>
            </a:r>
            <a:r>
              <a:rPr lang="ru-RU" dirty="0" smtClean="0">
                <a:solidFill>
                  <a:srgbClr val="7030A0"/>
                </a:solidFill>
              </a:rPr>
              <a:t>153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10 причин для вступления в        профсоюз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 профсоюзах мы знаем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давно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Из старых журналов, из книг, из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кино: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Ведь это для нас, как ведущий в степи,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Где можно поддержку и помощь найти!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 в школе у нас много всяческих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дел.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 счет профсоюза на Юг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полетел: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Путевочку льготную дали учителю,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для ребенка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путевку – родителю,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Пусть в санатории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он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отдохнет,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Здоровье подлечит, там сходит в поход…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 счет профсоюза в школе у нас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Для релаксации выделен час!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фитнес для тех, кто быть хочет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стройняшкой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фиточайку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можно выпить по чашке!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ждем Новый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Год: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дадут детям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подарки.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встречу с поэтом устроят нам 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парке.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 если на отдых заслуженный выйдем,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То нас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посетят,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к празднику в школу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Нас всех пригласят!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Профсоюзный комитет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G:\фото ПК\DSC_8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1" y="1368442"/>
            <a:ext cx="1465989" cy="218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24" y="1331346"/>
            <a:ext cx="1595319" cy="2226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94" y="3927479"/>
            <a:ext cx="1572592" cy="2349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27780"/>
            <a:ext cx="1694696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1" y="3987223"/>
            <a:ext cx="1584176" cy="2366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1268761"/>
            <a:ext cx="1505474" cy="22489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68" y="3949927"/>
            <a:ext cx="1572391" cy="2348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9212" y="3558147"/>
            <a:ext cx="156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Соснина А.С.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5675" y="355814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Скворцова Л.И.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4763" y="3608830"/>
            <a:ext cx="183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Васильева И.В.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614" y="6414420"/>
            <a:ext cx="218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Ничипоренко Е.С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87407" y="6414420"/>
            <a:ext cx="215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Андрющенко Л.В.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8228" y="640833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Мамушкина А.А.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64542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Шатрова С.Г.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5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9297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>Приоритеты совместной деятельности профкома и администрации школы: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Повышение жизненного уровня всех сотрудников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школы.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Обеспечение психологически комфортного микроклимата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создание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благоприятных условий труда и отдыха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сотрудников.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Создание условий для максимального раскрытия профессионального мастерства и творческих возможностей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каждого.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5943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Учитель года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013045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2006 г.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Слободянюк</a:t>
            </a:r>
            <a:r>
              <a:rPr lang="ru-RU" b="1" dirty="0" smtClean="0">
                <a:solidFill>
                  <a:srgbClr val="7030A0"/>
                </a:solidFill>
              </a:rPr>
              <a:t> А.Ю</a:t>
            </a:r>
            <a:r>
              <a:rPr lang="ru-RU" dirty="0" smtClean="0">
                <a:solidFill>
                  <a:srgbClr val="7030A0"/>
                </a:solidFill>
              </a:rPr>
              <a:t>., Учитель музыки, вошёл в «</a:t>
            </a:r>
            <a:r>
              <a:rPr lang="ru-RU" dirty="0">
                <a:solidFill>
                  <a:srgbClr val="7030A0"/>
                </a:solidFill>
              </a:rPr>
              <a:t>з</a:t>
            </a:r>
            <a:r>
              <a:rPr lang="ru-RU" dirty="0" smtClean="0">
                <a:solidFill>
                  <a:srgbClr val="7030A0"/>
                </a:solidFill>
              </a:rPr>
              <a:t>олотую десятку» Городского конкурса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2007 г. </a:t>
            </a:r>
            <a:r>
              <a:rPr lang="ru-RU" b="1" dirty="0" smtClean="0">
                <a:solidFill>
                  <a:srgbClr val="7030A0"/>
                </a:solidFill>
              </a:rPr>
              <a:t>Петрова М.В</a:t>
            </a:r>
            <a:r>
              <a:rPr lang="ru-RU" dirty="0" smtClean="0">
                <a:solidFill>
                  <a:srgbClr val="7030A0"/>
                </a:solidFill>
              </a:rPr>
              <a:t>., учитель русского языка и литературы, второе место  в районом конкурсе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2008 г. </a:t>
            </a:r>
            <a:r>
              <a:rPr lang="ru-RU" b="1" dirty="0" smtClean="0">
                <a:solidFill>
                  <a:srgbClr val="7030A0"/>
                </a:solidFill>
              </a:rPr>
              <a:t>Мареева О.М</a:t>
            </a:r>
            <a:r>
              <a:rPr lang="ru-RU" dirty="0" smtClean="0">
                <a:solidFill>
                  <a:srgbClr val="7030A0"/>
                </a:solidFill>
              </a:rPr>
              <a:t>., учитель английского языка, лауреат районного конкурса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2009 г. </a:t>
            </a:r>
            <a:r>
              <a:rPr lang="ru-RU" b="1" dirty="0" smtClean="0">
                <a:solidFill>
                  <a:srgbClr val="7030A0"/>
                </a:solidFill>
              </a:rPr>
              <a:t>Андрющенко Л.В</a:t>
            </a:r>
            <a:r>
              <a:rPr lang="ru-RU" dirty="0" smtClean="0">
                <a:solidFill>
                  <a:srgbClr val="7030A0"/>
                </a:solidFill>
              </a:rPr>
              <a:t>., учитель начальных классов, лауреат районного конкурса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</a:t>
            </a:r>
            <a:r>
              <a:rPr lang="ru-RU" b="1" dirty="0" err="1" smtClean="0">
                <a:solidFill>
                  <a:srgbClr val="7030A0"/>
                </a:solidFill>
              </a:rPr>
              <a:t>Должикова</a:t>
            </a:r>
            <a:r>
              <a:rPr lang="ru-RU" b="1" dirty="0" smtClean="0">
                <a:solidFill>
                  <a:srgbClr val="7030A0"/>
                </a:solidFill>
              </a:rPr>
              <a:t> Н.С., </a:t>
            </a:r>
            <a:r>
              <a:rPr lang="ru-RU" dirty="0" smtClean="0">
                <a:solidFill>
                  <a:srgbClr val="7030A0"/>
                </a:solidFill>
              </a:rPr>
              <a:t>учитель английского языка, лауреат районного конкурса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</a:t>
            </a:r>
            <a:r>
              <a:rPr lang="ru-RU" b="1" dirty="0" smtClean="0">
                <a:solidFill>
                  <a:srgbClr val="7030A0"/>
                </a:solidFill>
              </a:rPr>
              <a:t>Кравченко Т.А</a:t>
            </a:r>
            <a:r>
              <a:rPr lang="ru-RU" dirty="0" smtClean="0">
                <a:solidFill>
                  <a:srgbClr val="7030A0"/>
                </a:solidFill>
              </a:rPr>
              <a:t>.(</a:t>
            </a:r>
            <a:r>
              <a:rPr lang="ru-RU" dirty="0" err="1" smtClean="0">
                <a:solidFill>
                  <a:srgbClr val="7030A0"/>
                </a:solidFill>
              </a:rPr>
              <a:t>мс</a:t>
            </a:r>
            <a:r>
              <a:rPr lang="ru-RU" dirty="0" smtClean="0">
                <a:solidFill>
                  <a:srgbClr val="7030A0"/>
                </a:solidFill>
              </a:rPr>
              <a:t>), учитель информатики и ИКТ, участник районного и городского конкурса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6255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6A1C9"/>
      </a:accent1>
      <a:accent2>
        <a:srgbClr val="EA157A"/>
      </a:accent2>
      <a:accent3>
        <a:srgbClr val="00AFE2"/>
      </a:accent3>
      <a:accent4>
        <a:srgbClr val="C5F2FF"/>
      </a:accent4>
      <a:accent5>
        <a:srgbClr val="F272AF"/>
      </a:accent5>
      <a:accent6>
        <a:srgbClr val="F6D4B8"/>
      </a:accent6>
      <a:hlink>
        <a:srgbClr val="F6A1C9"/>
      </a:hlink>
      <a:folHlink>
        <a:srgbClr val="FFFF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400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Профсоюзная организация  МБОУ СОШ №153</vt:lpstr>
      <vt:lpstr>Председатель профсоюзного комитета МБОУ СОШ №153</vt:lpstr>
      <vt:lpstr>Адрес сайта МБОУ СОШ №153</vt:lpstr>
      <vt:lpstr>Коллективный договор  МБОУ СОШ  №  153</vt:lpstr>
      <vt:lpstr>10 причин для вступления в        профсоюз</vt:lpstr>
      <vt:lpstr>Презентация PowerPoint</vt:lpstr>
      <vt:lpstr>Профсоюзный комитет</vt:lpstr>
      <vt:lpstr>  Приоритеты совместной деятельности профкома и администрации школы:</vt:lpstr>
      <vt:lpstr>Учитель года</vt:lpstr>
      <vt:lpstr>Презентация PowerPoint</vt:lpstr>
      <vt:lpstr>Награждены Почётной грамотой работников общего образования </vt:lpstr>
      <vt:lpstr>Школьная театральная студия «Дебют»</vt:lpstr>
      <vt:lpstr>«Профсоюзный лидер образования – 2011»</vt:lpstr>
    </vt:vector>
  </TitlesOfParts>
  <Company>Школа №153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Профсоюзная организация МБОУ СОШ №153</dc:title>
  <dc:creator>Библиотекарь</dc:creator>
  <cp:lastModifiedBy>С Б</cp:lastModifiedBy>
  <cp:revision>18</cp:revision>
  <dcterms:created xsi:type="dcterms:W3CDTF">2012-11-30T01:37:35Z</dcterms:created>
  <dcterms:modified xsi:type="dcterms:W3CDTF">2012-11-30T04:30:40Z</dcterms:modified>
</cp:coreProperties>
</file>