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8" r:id="rId4"/>
    <p:sldId id="264" r:id="rId5"/>
    <p:sldId id="261" r:id="rId6"/>
    <p:sldId id="262" r:id="rId7"/>
    <p:sldId id="263" r:id="rId8"/>
    <p:sldId id="269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430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24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38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698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468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7650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0646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896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990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003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851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AB3C-F237-4702-91BF-23BB3827C402}" type="datetimeFigureOut">
              <a:rPr lang="ru-RU" smtClean="0"/>
              <a:t>15.03.2017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634EE2-285C-43A7-9342-11F6B97028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43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912471" y="1628800"/>
            <a:ext cx="70567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800" dirty="0">
                <a:solidFill>
                  <a:prstClr val="black"/>
                </a:solidFill>
              </a:rPr>
              <a:t>"Ребенок - это не сосуд, который надо заполнить,</a:t>
            </a:r>
          </a:p>
          <a:p>
            <a:pPr lvl="0"/>
            <a:r>
              <a:rPr lang="ru-RU" sz="4800" dirty="0">
                <a:solidFill>
                  <a:prstClr val="black"/>
                </a:solidFill>
              </a:rPr>
              <a:t> а огонь, который надо зажечь".</a:t>
            </a:r>
          </a:p>
        </p:txBody>
      </p:sp>
    </p:spTree>
    <p:extLst>
      <p:ext uri="{BB962C8B-B14F-4D97-AF65-F5344CB8AC3E}">
        <p14:creationId xmlns:p14="http://schemas.microsoft.com/office/powerpoint/2010/main" val="4293679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836712"/>
            <a:ext cx="79928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i="1" dirty="0"/>
              <a:t>Не оглядывайтесь на других</a:t>
            </a:r>
            <a:r>
              <a:rPr lang="ru-RU" sz="3600" b="1" i="1" dirty="0" smtClean="0"/>
              <a:t>.</a:t>
            </a:r>
          </a:p>
          <a:p>
            <a:endParaRPr lang="ru-RU" sz="3600" b="1" i="1" dirty="0" smtClean="0"/>
          </a:p>
          <a:p>
            <a:r>
              <a:rPr lang="ru-RU" sz="3600" b="1" i="1" dirty="0" smtClean="0"/>
              <a:t> </a:t>
            </a:r>
            <a:r>
              <a:rPr lang="ru-RU" sz="3600" dirty="0"/>
              <a:t>Всегда найдутся родители, </a:t>
            </a:r>
            <a:r>
              <a:rPr lang="ru-RU" sz="3600" dirty="0"/>
              <a:t>к</a:t>
            </a:r>
            <a:r>
              <a:rPr lang="ru-RU" sz="3600" dirty="0" smtClean="0"/>
              <a:t>оторые </a:t>
            </a:r>
            <a:r>
              <a:rPr lang="ru-RU" sz="3600" dirty="0"/>
              <a:t>сделают больше или меньше вас. </a:t>
            </a:r>
            <a:endParaRPr lang="ru-RU" sz="3600" dirty="0" smtClean="0"/>
          </a:p>
          <a:p>
            <a:endParaRPr lang="ru-RU" sz="3600" dirty="0" smtClean="0"/>
          </a:p>
          <a:p>
            <a:r>
              <a:rPr lang="ru-RU" sz="3600" dirty="0" smtClean="0"/>
              <a:t> </a:t>
            </a:r>
            <a:r>
              <a:rPr lang="ru-RU" sz="3600" dirty="0"/>
              <a:t>Постоянно оглядываться на то, что скажут и сделают другие, - далеко не лучший метод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3088621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34481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●   Мой ребёнок чего-то </a:t>
            </a:r>
            <a:r>
              <a:rPr lang="ru-RU" sz="3200" dirty="0"/>
              <a:t>не </a:t>
            </a:r>
            <a:r>
              <a:rPr lang="ru-RU" sz="3200" dirty="0" smtClean="0"/>
              <a:t>знает?</a:t>
            </a:r>
          </a:p>
          <a:p>
            <a:endParaRPr lang="ru-RU" sz="3200" dirty="0" smtClean="0"/>
          </a:p>
          <a:p>
            <a:r>
              <a:rPr lang="ru-RU" sz="3200" dirty="0" smtClean="0"/>
              <a:t>●   Где-то </a:t>
            </a:r>
            <a:r>
              <a:rPr lang="ru-RU" sz="3200" dirty="0"/>
              <a:t>есть более развитые </a:t>
            </a:r>
            <a:r>
              <a:rPr lang="ru-RU" sz="3200" dirty="0" smtClean="0"/>
              <a:t>детишки?</a:t>
            </a:r>
          </a:p>
          <a:p>
            <a:endParaRPr lang="ru-RU" sz="3200" dirty="0" smtClean="0"/>
          </a:p>
          <a:p>
            <a:r>
              <a:rPr lang="ru-RU" sz="3200" dirty="0" smtClean="0"/>
              <a:t> </a:t>
            </a:r>
            <a:r>
              <a:rPr lang="ru-RU" sz="3200" dirty="0"/>
              <a:t>Зато я точно знаю, что мне </a:t>
            </a:r>
            <a:r>
              <a:rPr lang="ru-RU" sz="3200" b="1" i="1" dirty="0"/>
              <a:t>удалось не отбить </a:t>
            </a:r>
            <a:r>
              <a:rPr lang="ru-RU" sz="3200" dirty="0"/>
              <a:t>у ребенка тягу к знаниям и не поплатиться детским здоровьем за весьма сомнительные успехи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58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«Драмкружок, кружок по фото», а еще школа, фортепьяно, сольфеджио и </a:t>
            </a:r>
            <a:r>
              <a:rPr lang="ru-RU" sz="2800" dirty="0" smtClean="0"/>
              <a:t>обязательно- </a:t>
            </a:r>
            <a:r>
              <a:rPr lang="ru-RU" sz="2800" dirty="0"/>
              <a:t>бассейн. </a:t>
            </a:r>
            <a:r>
              <a:rPr lang="ru-RU" sz="2800" dirty="0" smtClean="0"/>
              <a:t>..</a:t>
            </a:r>
            <a:endParaRPr lang="ru-RU" sz="2800" dirty="0"/>
          </a:p>
        </p:txBody>
      </p:sp>
      <p:pic>
        <p:nvPicPr>
          <p:cNvPr id="4" name="Рисунок 3" descr="http://img4.minibanda.ru/MiniJournal/4/b/8/cache/4b8aaa10-2013-0915-1359-2388283ffff4-w500-h50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843087"/>
            <a:ext cx="4762500" cy="31718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52269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96752"/>
            <a:ext cx="64807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/>
              <a:t> О</a:t>
            </a:r>
            <a:r>
              <a:rPr lang="en-US" sz="4000" dirty="0" err="1" smtClean="0"/>
              <a:t>дно</a:t>
            </a:r>
            <a:r>
              <a:rPr lang="en-US" sz="4000" dirty="0" smtClean="0"/>
              <a:t> </a:t>
            </a:r>
            <a:r>
              <a:rPr lang="en-US" sz="4000" dirty="0" err="1"/>
              <a:t>из</a:t>
            </a:r>
            <a:r>
              <a:rPr lang="en-US" sz="4000" dirty="0"/>
              <a:t> </a:t>
            </a:r>
            <a:r>
              <a:rPr lang="en-US" sz="4000" dirty="0" err="1"/>
              <a:t>наиболее</a:t>
            </a:r>
            <a:r>
              <a:rPr lang="en-US" sz="4000" dirty="0"/>
              <a:t> </a:t>
            </a:r>
            <a:r>
              <a:rPr lang="ru-RU" sz="4000" dirty="0" smtClean="0"/>
              <a:t>                                                  </a:t>
            </a:r>
            <a:r>
              <a:rPr lang="en-US" sz="4000" dirty="0" err="1" smtClean="0"/>
              <a:t>распространенных</a:t>
            </a:r>
            <a:r>
              <a:rPr lang="en-US" sz="4000" dirty="0" smtClean="0"/>
              <a:t> </a:t>
            </a:r>
            <a:r>
              <a:rPr lang="en-US" sz="4000" dirty="0" err="1"/>
              <a:t>родительских</a:t>
            </a:r>
            <a:r>
              <a:rPr lang="en-US" sz="4000" dirty="0"/>
              <a:t> </a:t>
            </a:r>
            <a:r>
              <a:rPr lang="en-US" sz="4000" b="1" dirty="0" err="1" smtClean="0"/>
              <a:t>заблуждений</a:t>
            </a:r>
            <a:r>
              <a:rPr lang="ru-RU" sz="4000" dirty="0" smtClean="0"/>
              <a:t>:</a:t>
            </a:r>
          </a:p>
          <a:p>
            <a:r>
              <a:rPr lang="ru-RU" sz="4000" i="1" dirty="0" smtClean="0"/>
              <a:t>«Ничего страшного. Пусть сейчас помучается, зато потом спасибо скажет». </a:t>
            </a:r>
          </a:p>
          <a:p>
            <a:r>
              <a:rPr lang="ru-RU" sz="4000" i="1" dirty="0"/>
              <a:t> </a:t>
            </a:r>
            <a:r>
              <a:rPr lang="ru-RU" sz="4000" i="1" dirty="0" smtClean="0"/>
              <a:t>      </a:t>
            </a:r>
            <a:r>
              <a:rPr lang="ru-RU" sz="4000" b="1" i="1" dirty="0" smtClean="0"/>
              <a:t>СКАЖЕТ ЛИ?</a:t>
            </a:r>
            <a:endParaRPr lang="ru-RU" sz="4000" b="1" i="1" dirty="0"/>
          </a:p>
          <a:p>
            <a:r>
              <a:rPr lang="en-US" sz="4000" i="1" dirty="0"/>
              <a:t> </a:t>
            </a:r>
            <a:endParaRPr lang="ru-RU" sz="4000" i="1" dirty="0"/>
          </a:p>
        </p:txBody>
      </p:sp>
    </p:spTree>
    <p:extLst>
      <p:ext uri="{BB962C8B-B14F-4D97-AF65-F5344CB8AC3E}">
        <p14:creationId xmlns:p14="http://schemas.microsoft.com/office/powerpoint/2010/main" val="2677333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620688"/>
            <a:ext cx="6984776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/>
          </a:p>
          <a:p>
            <a:r>
              <a:rPr lang="ru-RU" sz="3600" dirty="0" smtClean="0"/>
              <a:t>Одной </a:t>
            </a:r>
            <a:r>
              <a:rPr lang="ru-RU" sz="3600" dirty="0"/>
              <a:t>из самых главных причин расстройства детской психики физиологи называют </a:t>
            </a:r>
            <a:r>
              <a:rPr lang="ru-RU" sz="3600" b="1" i="1" dirty="0"/>
              <a:t>нехватку </a:t>
            </a:r>
            <a:r>
              <a:rPr lang="ru-RU" sz="3600" b="1" i="1" dirty="0" smtClean="0"/>
              <a:t>свободного времени</a:t>
            </a:r>
            <a:r>
              <a:rPr lang="ru-RU" sz="3600" b="1" i="1" dirty="0"/>
              <a:t>.</a:t>
            </a:r>
            <a:r>
              <a:rPr lang="ru-RU" sz="3600" dirty="0"/>
              <a:t> </a:t>
            </a:r>
            <a:endParaRPr lang="ru-RU" sz="3600" dirty="0" smtClean="0"/>
          </a:p>
          <a:p>
            <a:r>
              <a:rPr lang="ru-RU" sz="3600" dirty="0"/>
              <a:t> </a:t>
            </a:r>
            <a:r>
              <a:rPr lang="ru-RU" sz="3600" dirty="0" smtClean="0"/>
              <a:t>               Результат: </a:t>
            </a:r>
          </a:p>
          <a:p>
            <a:r>
              <a:rPr lang="ru-RU" sz="3600" dirty="0" smtClean="0"/>
              <a:t>● от </a:t>
            </a:r>
            <a:r>
              <a:rPr lang="ru-RU" sz="3600" dirty="0"/>
              <a:t>20 до 40% учащихся начальных классов в той или иной степени страдают </a:t>
            </a:r>
            <a:r>
              <a:rPr lang="ru-RU" sz="3600" b="1" i="1" dirty="0"/>
              <a:t>неврозами</a:t>
            </a:r>
            <a:r>
              <a:rPr lang="ru-RU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1618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87508" y="116632"/>
            <a:ext cx="770485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3200" dirty="0" smtClean="0"/>
          </a:p>
          <a:p>
            <a:endParaRPr lang="ru-RU" sz="3200" dirty="0" smtClean="0"/>
          </a:p>
          <a:p>
            <a:r>
              <a:rPr lang="ru-RU" sz="4000" dirty="0" smtClean="0"/>
              <a:t>       </a:t>
            </a:r>
            <a:r>
              <a:rPr lang="ru-RU" sz="4000" b="1" i="1" dirty="0" smtClean="0"/>
              <a:t>Умственное переутомление </a:t>
            </a:r>
            <a:r>
              <a:rPr lang="ru-RU" sz="4000" dirty="0" smtClean="0"/>
              <a:t>характеризуется снижением продуктивности интеллектуального труда, ослаблением внимания (трудностью сосредоточения), замедлением мышления и др.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64647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4894" y="335846"/>
            <a:ext cx="71094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000" dirty="0" smtClean="0"/>
          </a:p>
          <a:p>
            <a:r>
              <a:rPr lang="ru-RU" sz="4000" b="1" i="1" dirty="0"/>
              <a:t> </a:t>
            </a:r>
            <a:r>
              <a:rPr lang="ru-RU" sz="4000" b="1" i="1" dirty="0" smtClean="0"/>
              <a:t>    </a:t>
            </a:r>
            <a:r>
              <a:rPr lang="ru-RU" sz="4000" b="1" i="1" dirty="0"/>
              <a:t>Физическое переутомление </a:t>
            </a:r>
            <a:r>
              <a:rPr lang="ru-RU" sz="4000" dirty="0"/>
              <a:t>выражается в нарушении функции мышц: снижением силы, скорости, точности, согласованности и ритмичности движений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7336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4854" y="335846"/>
            <a:ext cx="7901562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                  </a:t>
            </a:r>
            <a:r>
              <a:rPr lang="ru-RU" sz="3600" b="1" i="1" dirty="0" smtClean="0"/>
              <a:t>Психическое переутомление</a:t>
            </a:r>
          </a:p>
          <a:p>
            <a:r>
              <a:rPr lang="ru-RU" dirty="0" smtClean="0"/>
              <a:t>              </a:t>
            </a:r>
            <a:r>
              <a:rPr lang="ru-RU" sz="2800" dirty="0"/>
              <a:t>У детей дошкольного возраста и младших школьников с определенным складом нервной системы интенсивный умственный труд может привести к развитию </a:t>
            </a:r>
            <a:r>
              <a:rPr lang="ru-RU" sz="3600" b="1" i="1" dirty="0"/>
              <a:t>неврозов</a:t>
            </a:r>
            <a:r>
              <a:rPr lang="ru-RU" sz="2800" dirty="0"/>
              <a:t>, которые возникают чаще при сочетании умственного переутомления с постоянным психическим напряжением, большим чувством ответственности, физическим изнурением и т. п. </a:t>
            </a:r>
            <a:endParaRPr lang="ru-RU" sz="2800" dirty="0" smtClean="0"/>
          </a:p>
          <a:p>
            <a:r>
              <a:rPr lang="ru-RU" sz="2800" dirty="0"/>
              <a:t> </a:t>
            </a:r>
            <a:r>
              <a:rPr lang="ru-RU" sz="2800" dirty="0" smtClean="0"/>
              <a:t>      У </a:t>
            </a:r>
            <a:r>
              <a:rPr lang="ru-RU" sz="2800" dirty="0"/>
              <a:t>более старших детей признаки психического переутомления наблюдаются при чрезмерных "душевных" волнениях и разного рода </a:t>
            </a:r>
            <a:r>
              <a:rPr lang="ru-RU" sz="2800" dirty="0" smtClean="0"/>
              <a:t>обязанностях.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61698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620688"/>
            <a:ext cx="8379341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                    ПРИЗНАКИ   ПЕРЕУТОМЛЕНИЯ</a:t>
            </a:r>
          </a:p>
          <a:p>
            <a:pPr algn="just"/>
            <a:r>
              <a:rPr lang="ru-RU" sz="2400" b="1" i="1" dirty="0" smtClean="0"/>
              <a:t>       Нарушение </a:t>
            </a:r>
            <a:r>
              <a:rPr lang="ru-RU" sz="2400" b="1" i="1" dirty="0" smtClean="0"/>
              <a:t>сна </a:t>
            </a:r>
            <a:r>
              <a:rPr lang="ru-RU" sz="2400" dirty="0" smtClean="0"/>
              <a:t>: </a:t>
            </a:r>
            <a:r>
              <a:rPr lang="ru-RU" sz="2400" dirty="0"/>
              <a:t>ребенок часто ложится спать раньше положенного срока, </a:t>
            </a:r>
            <a:endParaRPr lang="ru-RU" sz="2400" dirty="0" smtClean="0"/>
          </a:p>
          <a:p>
            <a:pPr algn="just"/>
            <a:r>
              <a:rPr lang="ru-RU" sz="2400" dirty="0" smtClean="0"/>
              <a:t>но </a:t>
            </a:r>
            <a:r>
              <a:rPr lang="ru-RU" sz="2400" dirty="0"/>
              <a:t>долго не может </a:t>
            </a:r>
            <a:r>
              <a:rPr lang="ru-RU" sz="2400" dirty="0" smtClean="0"/>
              <a:t>заснуть,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просыпается среди ночи, вдруг начал говорить во сне или ложится спать днем (хотя уже давно отвык от дневного сна</a:t>
            </a:r>
            <a:r>
              <a:rPr lang="ru-RU" sz="2400" dirty="0" smtClean="0"/>
              <a:t>)</a:t>
            </a:r>
          </a:p>
          <a:p>
            <a:pPr algn="just"/>
            <a:r>
              <a:rPr lang="ru-RU" sz="2400" dirty="0" smtClean="0"/>
              <a:t>      </a:t>
            </a:r>
            <a:r>
              <a:rPr lang="ru-RU" sz="2400" b="1" i="1" dirty="0" smtClean="0"/>
              <a:t>Нарушение аппетита</a:t>
            </a:r>
            <a:r>
              <a:rPr lang="ru-RU" sz="2400" dirty="0" smtClean="0"/>
              <a:t>: аппетит </a:t>
            </a:r>
            <a:r>
              <a:rPr lang="ru-RU" sz="2400" dirty="0"/>
              <a:t>может отклоняться от нормы как в одну, так и в другую </a:t>
            </a:r>
            <a:r>
              <a:rPr lang="ru-RU" sz="2400" dirty="0" smtClean="0"/>
              <a:t>сторону. То </a:t>
            </a:r>
            <a:r>
              <a:rPr lang="ru-RU" sz="2400" dirty="0"/>
              <a:t>и другое должно вас насторожить. При этом изменение аппетита может долгое время не сказываться на весе. Только при хроническом переутомлении ребенок резко худеет или наоборот стремительно набирает излишний вес.</a:t>
            </a:r>
          </a:p>
          <a:p>
            <a:pPr algn="just"/>
            <a:r>
              <a:rPr lang="ru-RU" sz="2400" b="1" i="1" dirty="0" smtClean="0"/>
              <a:t>     Частые </a:t>
            </a:r>
            <a:r>
              <a:rPr lang="ru-RU" sz="2400" b="1" i="1" dirty="0" smtClean="0"/>
              <a:t>болезни</a:t>
            </a:r>
            <a:r>
              <a:rPr lang="ru-RU" sz="2400" b="1" dirty="0" smtClean="0"/>
              <a:t>, </a:t>
            </a:r>
            <a:r>
              <a:rPr lang="ru-RU" sz="2400" dirty="0" smtClean="0"/>
              <a:t>в том числе  и частые простуды.</a:t>
            </a:r>
            <a:endParaRPr lang="ru-RU" sz="2400" b="1" dirty="0" smtClean="0"/>
          </a:p>
          <a:p>
            <a:pPr algn="just"/>
            <a:r>
              <a:rPr lang="ru-RU" sz="2400" b="1" i="1" dirty="0" smtClean="0"/>
              <a:t>     Вредные </a:t>
            </a:r>
            <a:r>
              <a:rPr lang="ru-RU" sz="2400" b="1" i="1" dirty="0"/>
              <a:t>привычки</a:t>
            </a:r>
            <a:r>
              <a:rPr lang="ru-RU" sz="2400" dirty="0"/>
              <a:t>. Ребенок начинает грызть ногти</a:t>
            </a:r>
            <a:r>
              <a:rPr lang="ru-RU" sz="2400" dirty="0" smtClean="0"/>
              <a:t>,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ковырять в носу и т.д., хотя </a:t>
            </a:r>
            <a:r>
              <a:rPr lang="ru-RU" sz="2400" dirty="0" smtClean="0"/>
              <a:t>раньше</a:t>
            </a:r>
          </a:p>
          <a:p>
            <a:pPr algn="just"/>
            <a:r>
              <a:rPr lang="ru-RU" sz="2400" dirty="0" smtClean="0"/>
              <a:t> </a:t>
            </a:r>
            <a:r>
              <a:rPr lang="ru-RU" sz="2400" dirty="0"/>
              <a:t>ничего подобного не делал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59864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20688"/>
            <a:ext cx="705678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800" b="1" i="1" dirty="0" smtClean="0"/>
              <a:t>      СВОБОДНОЕ ВРЕМЯ</a:t>
            </a:r>
            <a:r>
              <a:rPr lang="ru-RU" sz="2800" b="1" i="1" dirty="0" smtClean="0"/>
              <a:t>:  </a:t>
            </a:r>
            <a:r>
              <a:rPr lang="ru-RU" sz="2800" b="1" i="1" dirty="0" smtClean="0"/>
              <a:t>ЧТО ЭТО ТАКОЕ?</a:t>
            </a:r>
          </a:p>
          <a:p>
            <a:endParaRPr lang="ru-RU" dirty="0" smtClean="0"/>
          </a:p>
          <a:p>
            <a:r>
              <a:rPr lang="ru-RU" sz="2800" dirty="0" smtClean="0"/>
              <a:t>    </a:t>
            </a:r>
            <a:r>
              <a:rPr lang="ru-RU" sz="2800" dirty="0" smtClean="0"/>
              <a:t>    </a:t>
            </a:r>
            <a:r>
              <a:rPr lang="ru-RU" sz="2800" dirty="0" smtClean="0"/>
              <a:t>Это время</a:t>
            </a:r>
            <a:r>
              <a:rPr lang="ru-RU" sz="2800" b="1" i="1" dirty="0" smtClean="0"/>
              <a:t>, </a:t>
            </a:r>
            <a:r>
              <a:rPr lang="ru-RU" sz="3600" b="1" i="1" dirty="0" smtClean="0"/>
              <a:t>свободное от всего</a:t>
            </a:r>
            <a:r>
              <a:rPr lang="ru-RU" sz="2800" dirty="0" smtClean="0"/>
              <a:t>:</a:t>
            </a:r>
          </a:p>
          <a:p>
            <a:r>
              <a:rPr lang="ru-RU" sz="2800" dirty="0" smtClean="0"/>
              <a:t> от сна, от выполнения домашних заданий, от тренировок, секций, всевозможных развивающих занятий, походов в цирк или театр и даже от приема пищи.</a:t>
            </a:r>
          </a:p>
          <a:p>
            <a:r>
              <a:rPr lang="ru-RU" sz="2800" dirty="0" smtClean="0"/>
              <a:t>    </a:t>
            </a:r>
            <a:r>
              <a:rPr lang="ru-RU" sz="2800" dirty="0" smtClean="0"/>
              <a:t>    </a:t>
            </a:r>
            <a:r>
              <a:rPr lang="ru-RU" sz="2800" dirty="0" smtClean="0"/>
              <a:t>Хотя бы </a:t>
            </a:r>
            <a:r>
              <a:rPr lang="ru-RU" sz="2800" b="1" i="1" dirty="0" smtClean="0"/>
              <a:t>один час </a:t>
            </a:r>
            <a:r>
              <a:rPr lang="ru-RU" sz="2800" dirty="0" smtClean="0"/>
              <a:t>в день (а по мнению педиатров и невропатологов, не меньше 3-х часов) обязательно нужно дать возможность своему ребенку просто ничего не делать. Для него такое безделье - самый лучший отдых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1484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499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«Драмкружок, кружок по фото», а еще школа, фортепьяно, сольфеджио и обязательно- бассейн. ..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Ирина Сергеевна Меридонова</dc:creator>
  <cp:lastModifiedBy>Ирина Сергеевна Меридонова</cp:lastModifiedBy>
  <cp:revision>31</cp:revision>
  <dcterms:created xsi:type="dcterms:W3CDTF">2017-03-10T05:13:35Z</dcterms:created>
  <dcterms:modified xsi:type="dcterms:W3CDTF">2017-03-15T05:04:24Z</dcterms:modified>
</cp:coreProperties>
</file>