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9"/>
  </p:notesMasterIdLst>
  <p:sldIdLst>
    <p:sldId id="257" r:id="rId2"/>
    <p:sldId id="258" r:id="rId3"/>
    <p:sldId id="345" r:id="rId4"/>
    <p:sldId id="452" r:id="rId5"/>
    <p:sldId id="480" r:id="rId6"/>
    <p:sldId id="304" r:id="rId7"/>
    <p:sldId id="305" r:id="rId8"/>
    <p:sldId id="414" r:id="rId9"/>
    <p:sldId id="443" r:id="rId10"/>
    <p:sldId id="445" r:id="rId11"/>
    <p:sldId id="442" r:id="rId12"/>
    <p:sldId id="451" r:id="rId13"/>
    <p:sldId id="260" r:id="rId14"/>
    <p:sldId id="343" r:id="rId15"/>
    <p:sldId id="448" r:id="rId16"/>
    <p:sldId id="449" r:id="rId17"/>
    <p:sldId id="450" r:id="rId18"/>
    <p:sldId id="487" r:id="rId19"/>
    <p:sldId id="446" r:id="rId20"/>
    <p:sldId id="489" r:id="rId21"/>
    <p:sldId id="491" r:id="rId22"/>
    <p:sldId id="490" r:id="rId23"/>
    <p:sldId id="488" r:id="rId24"/>
    <p:sldId id="447" r:id="rId25"/>
    <p:sldId id="486" r:id="rId26"/>
    <p:sldId id="354" r:id="rId27"/>
    <p:sldId id="367" r:id="rId28"/>
    <p:sldId id="378" r:id="rId29"/>
    <p:sldId id="380" r:id="rId30"/>
    <p:sldId id="383" r:id="rId31"/>
    <p:sldId id="382" r:id="rId32"/>
    <p:sldId id="374" r:id="rId33"/>
    <p:sldId id="429" r:id="rId34"/>
    <p:sldId id="390" r:id="rId35"/>
    <p:sldId id="329" r:id="rId36"/>
    <p:sldId id="394" r:id="rId37"/>
    <p:sldId id="337" r:id="rId38"/>
    <p:sldId id="368" r:id="rId39"/>
    <p:sldId id="358" r:id="rId40"/>
    <p:sldId id="410" r:id="rId41"/>
    <p:sldId id="413" r:id="rId42"/>
    <p:sldId id="507" r:id="rId43"/>
    <p:sldId id="508" r:id="rId44"/>
    <p:sldId id="427" r:id="rId45"/>
    <p:sldId id="500" r:id="rId46"/>
    <p:sldId id="505" r:id="rId47"/>
    <p:sldId id="420" r:id="rId48"/>
    <p:sldId id="502" r:id="rId49"/>
    <p:sldId id="501" r:id="rId50"/>
    <p:sldId id="510" r:id="rId51"/>
    <p:sldId id="509" r:id="rId52"/>
    <p:sldId id="455" r:id="rId53"/>
    <p:sldId id="459" r:id="rId54"/>
    <p:sldId id="458" r:id="rId55"/>
    <p:sldId id="460" r:id="rId56"/>
    <p:sldId id="503" r:id="rId57"/>
    <p:sldId id="498" r:id="rId58"/>
    <p:sldId id="504" r:id="rId59"/>
    <p:sldId id="462" r:id="rId60"/>
    <p:sldId id="461" r:id="rId61"/>
    <p:sldId id="463" r:id="rId62"/>
    <p:sldId id="465" r:id="rId63"/>
    <p:sldId id="467" r:id="rId64"/>
    <p:sldId id="468" r:id="rId65"/>
    <p:sldId id="457" r:id="rId66"/>
    <p:sldId id="470" r:id="rId67"/>
    <p:sldId id="471" r:id="rId68"/>
    <p:sldId id="472" r:id="rId69"/>
    <p:sldId id="506" r:id="rId70"/>
    <p:sldId id="469" r:id="rId71"/>
    <p:sldId id="474" r:id="rId72"/>
    <p:sldId id="476" r:id="rId73"/>
    <p:sldId id="415" r:id="rId74"/>
    <p:sldId id="453" r:id="rId75"/>
    <p:sldId id="499" r:id="rId76"/>
    <p:sldId id="425" r:id="rId77"/>
    <p:sldId id="325" r:id="rId78"/>
  </p:sldIdLst>
  <p:sldSz cx="9144000" cy="6858000" type="screen4x3"/>
  <p:notesSz cx="6858000" cy="9144000"/>
  <p:custDataLst>
    <p:tags r:id="rId8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887F6-58D9-4E6F-93BA-1314B7D5C04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8A3E232-D6A4-41B9-8B29-A1FCB7B761B8}">
      <dgm:prSet phldrT="[Текст]" custT="1"/>
      <dgm:spPr/>
      <dgm:t>
        <a:bodyPr/>
        <a:lstStyle/>
        <a:p>
          <a:r>
            <a:rPr lang="ru-RU" sz="1600" b="1" dirty="0" smtClean="0"/>
            <a:t>Федеральная система </a:t>
          </a:r>
        </a:p>
        <a:p>
          <a:r>
            <a:rPr lang="ru-RU" sz="1600" b="1" dirty="0" smtClean="0"/>
            <a:t>оценки качества образования</a:t>
          </a:r>
          <a:endParaRPr lang="ru-RU" sz="1600" b="1" dirty="0"/>
        </a:p>
      </dgm:t>
    </dgm:pt>
    <dgm:pt modelId="{F08B4606-3D18-4D0A-B548-1AA5E196F61F}" type="parTrans" cxnId="{780D956B-5E22-4CBF-BF28-8E4591636936}">
      <dgm:prSet/>
      <dgm:spPr/>
      <dgm:t>
        <a:bodyPr/>
        <a:lstStyle/>
        <a:p>
          <a:endParaRPr lang="ru-RU"/>
        </a:p>
      </dgm:t>
    </dgm:pt>
    <dgm:pt modelId="{28A74277-8690-4F4A-80B4-6EBEEE2E1091}" type="sibTrans" cxnId="{780D956B-5E22-4CBF-BF28-8E4591636936}">
      <dgm:prSet/>
      <dgm:spPr/>
      <dgm:t>
        <a:bodyPr/>
        <a:lstStyle/>
        <a:p>
          <a:endParaRPr lang="ru-RU"/>
        </a:p>
      </dgm:t>
    </dgm:pt>
    <dgm:pt modelId="{9F48B941-128C-4C8E-946C-0F70D1B3954F}">
      <dgm:prSet phldrT="[Текст]" custT="1"/>
      <dgm:spPr/>
      <dgm:t>
        <a:bodyPr/>
        <a:lstStyle/>
        <a:p>
          <a:r>
            <a:rPr lang="ru-RU" sz="1600" b="1" dirty="0" smtClean="0"/>
            <a:t>Региональная система </a:t>
          </a:r>
        </a:p>
        <a:p>
          <a:r>
            <a:rPr lang="ru-RU" sz="1600" b="1" dirty="0" smtClean="0"/>
            <a:t>оценки качества образования</a:t>
          </a:r>
          <a:endParaRPr lang="ru-RU" sz="1600" b="1" dirty="0"/>
        </a:p>
      </dgm:t>
    </dgm:pt>
    <dgm:pt modelId="{898F8856-6805-428A-A2FA-872E7DA401BB}" type="parTrans" cxnId="{7FFF6AA9-79A0-47B2-B690-5653EEA1F979}">
      <dgm:prSet/>
      <dgm:spPr/>
      <dgm:t>
        <a:bodyPr/>
        <a:lstStyle/>
        <a:p>
          <a:endParaRPr lang="ru-RU"/>
        </a:p>
      </dgm:t>
    </dgm:pt>
    <dgm:pt modelId="{883E9227-1B89-4B67-B4FA-BD89FD728D1A}" type="sibTrans" cxnId="{7FFF6AA9-79A0-47B2-B690-5653EEA1F979}">
      <dgm:prSet/>
      <dgm:spPr/>
      <dgm:t>
        <a:bodyPr/>
        <a:lstStyle/>
        <a:p>
          <a:endParaRPr lang="ru-RU"/>
        </a:p>
      </dgm:t>
    </dgm:pt>
    <dgm:pt modelId="{FFF4CB81-382A-4436-8138-A1F2C2376C7D}">
      <dgm:prSet phldrT="[Текст]" custT="1"/>
      <dgm:spPr/>
      <dgm:t>
        <a:bodyPr/>
        <a:lstStyle/>
        <a:p>
          <a:r>
            <a:rPr lang="ru-RU" sz="1600" b="1" dirty="0" smtClean="0"/>
            <a:t>Муниципальная система оценки качества образования</a:t>
          </a:r>
          <a:endParaRPr lang="ru-RU" sz="1600" b="1" dirty="0"/>
        </a:p>
      </dgm:t>
    </dgm:pt>
    <dgm:pt modelId="{B4F9FBC9-19FA-45EC-A2E1-4C984094950D}" type="parTrans" cxnId="{DD057B01-AE08-4AFA-9400-6A727F81B86B}">
      <dgm:prSet/>
      <dgm:spPr/>
      <dgm:t>
        <a:bodyPr/>
        <a:lstStyle/>
        <a:p>
          <a:endParaRPr lang="ru-RU"/>
        </a:p>
      </dgm:t>
    </dgm:pt>
    <dgm:pt modelId="{4EFCF163-8309-4319-A670-A03D3BF32016}" type="sibTrans" cxnId="{DD057B01-AE08-4AFA-9400-6A727F81B86B}">
      <dgm:prSet/>
      <dgm:spPr/>
      <dgm:t>
        <a:bodyPr/>
        <a:lstStyle/>
        <a:p>
          <a:endParaRPr lang="ru-RU"/>
        </a:p>
      </dgm:t>
    </dgm:pt>
    <dgm:pt modelId="{9AA0A2DD-7750-4DB8-88C5-0A11BCDEB15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Внутренняя система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 оценки качества образования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образовательной организации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200" dirty="0"/>
        </a:p>
      </dgm:t>
    </dgm:pt>
    <dgm:pt modelId="{7687B875-CEA3-4E7D-8374-12F5103A8A3C}" type="parTrans" cxnId="{3C16EC38-4DDD-4417-9AE3-7ACDC5F81984}">
      <dgm:prSet/>
      <dgm:spPr/>
      <dgm:t>
        <a:bodyPr/>
        <a:lstStyle/>
        <a:p>
          <a:endParaRPr lang="ru-RU"/>
        </a:p>
      </dgm:t>
    </dgm:pt>
    <dgm:pt modelId="{BF8AF2B6-157A-4918-BDA2-A8BF4E07C90D}" type="sibTrans" cxnId="{3C16EC38-4DDD-4417-9AE3-7ACDC5F81984}">
      <dgm:prSet/>
      <dgm:spPr/>
      <dgm:t>
        <a:bodyPr/>
        <a:lstStyle/>
        <a:p>
          <a:endParaRPr lang="ru-RU"/>
        </a:p>
      </dgm:t>
    </dgm:pt>
    <dgm:pt modelId="{9A93D7FE-6998-46EA-99B3-FD601669CCCF}" type="pres">
      <dgm:prSet presAssocID="{A3E887F6-58D9-4E6F-93BA-1314B7D5C049}" presName="compositeShape" presStyleCnt="0">
        <dgm:presLayoutVars>
          <dgm:dir/>
          <dgm:resizeHandles/>
        </dgm:presLayoutVars>
      </dgm:prSet>
      <dgm:spPr/>
    </dgm:pt>
    <dgm:pt modelId="{D789B624-237A-4A58-BCC7-2576E33D9FF4}" type="pres">
      <dgm:prSet presAssocID="{A3E887F6-58D9-4E6F-93BA-1314B7D5C049}" presName="pyramid" presStyleLbl="node1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CE066CD7-5A67-404D-B1CD-46D6A6AA312A}" type="pres">
      <dgm:prSet presAssocID="{A3E887F6-58D9-4E6F-93BA-1314B7D5C049}" presName="theList" presStyleCnt="0"/>
      <dgm:spPr/>
    </dgm:pt>
    <dgm:pt modelId="{BF9D75AE-2AE0-45E6-AA7C-F008D45B2717}" type="pres">
      <dgm:prSet presAssocID="{68A3E232-D6A4-41B9-8B29-A1FCB7B761B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703A7-A83C-43A0-B49A-47F5B66C5A51}" type="pres">
      <dgm:prSet presAssocID="{68A3E232-D6A4-41B9-8B29-A1FCB7B761B8}" presName="aSpace" presStyleCnt="0"/>
      <dgm:spPr/>
    </dgm:pt>
    <dgm:pt modelId="{77729232-54F6-4DC3-9F57-4D2B4673733A}" type="pres">
      <dgm:prSet presAssocID="{9F48B941-128C-4C8E-946C-0F70D1B3954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C360A-BEFB-4C88-B5FE-82916FADFF91}" type="pres">
      <dgm:prSet presAssocID="{9F48B941-128C-4C8E-946C-0F70D1B3954F}" presName="aSpace" presStyleCnt="0"/>
      <dgm:spPr/>
    </dgm:pt>
    <dgm:pt modelId="{C7F44C91-824F-482F-A6B7-4AE551CDDC3F}" type="pres">
      <dgm:prSet presAssocID="{FFF4CB81-382A-4436-8138-A1F2C2376C7D}" presName="aNode" presStyleLbl="fgAcc1" presStyleIdx="2" presStyleCnt="4" custLinFactNeighborX="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A4533-3A62-4F15-852D-5E1A8E0FDADB}" type="pres">
      <dgm:prSet presAssocID="{FFF4CB81-382A-4436-8138-A1F2C2376C7D}" presName="aSpace" presStyleCnt="0"/>
      <dgm:spPr/>
    </dgm:pt>
    <dgm:pt modelId="{F4889F13-6A73-4245-9B38-AA266B8F4ABD}" type="pres">
      <dgm:prSet presAssocID="{9AA0A2DD-7750-4DB8-88C5-0A11BCDEB159}" presName="aNode" presStyleLbl="fgAcc1" presStyleIdx="3" presStyleCnt="4" custScaleY="12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D0D00-9BE5-49C1-B890-E9B00654EE84}" type="pres">
      <dgm:prSet presAssocID="{9AA0A2DD-7750-4DB8-88C5-0A11BCDEB159}" presName="aSpace" presStyleCnt="0"/>
      <dgm:spPr/>
    </dgm:pt>
  </dgm:ptLst>
  <dgm:cxnLst>
    <dgm:cxn modelId="{7FFF6AA9-79A0-47B2-B690-5653EEA1F979}" srcId="{A3E887F6-58D9-4E6F-93BA-1314B7D5C049}" destId="{9F48B941-128C-4C8E-946C-0F70D1B3954F}" srcOrd="1" destOrd="0" parTransId="{898F8856-6805-428A-A2FA-872E7DA401BB}" sibTransId="{883E9227-1B89-4B67-B4FA-BD89FD728D1A}"/>
    <dgm:cxn modelId="{DF924131-679C-465F-A404-7C1054A98021}" type="presOf" srcId="{9F48B941-128C-4C8E-946C-0F70D1B3954F}" destId="{77729232-54F6-4DC3-9F57-4D2B4673733A}" srcOrd="0" destOrd="0" presId="urn:microsoft.com/office/officeart/2005/8/layout/pyramid2"/>
    <dgm:cxn modelId="{3C16EC38-4DDD-4417-9AE3-7ACDC5F81984}" srcId="{A3E887F6-58D9-4E6F-93BA-1314B7D5C049}" destId="{9AA0A2DD-7750-4DB8-88C5-0A11BCDEB159}" srcOrd="3" destOrd="0" parTransId="{7687B875-CEA3-4E7D-8374-12F5103A8A3C}" sibTransId="{BF8AF2B6-157A-4918-BDA2-A8BF4E07C90D}"/>
    <dgm:cxn modelId="{E5841E7F-ED96-4410-9E4C-F100748071A5}" type="presOf" srcId="{FFF4CB81-382A-4436-8138-A1F2C2376C7D}" destId="{C7F44C91-824F-482F-A6B7-4AE551CDDC3F}" srcOrd="0" destOrd="0" presId="urn:microsoft.com/office/officeart/2005/8/layout/pyramid2"/>
    <dgm:cxn modelId="{55A8A862-59E1-4442-A65B-D654939CF188}" type="presOf" srcId="{68A3E232-D6A4-41B9-8B29-A1FCB7B761B8}" destId="{BF9D75AE-2AE0-45E6-AA7C-F008D45B2717}" srcOrd="0" destOrd="0" presId="urn:microsoft.com/office/officeart/2005/8/layout/pyramid2"/>
    <dgm:cxn modelId="{42C7BAFC-F776-4DCF-AA51-46C9C801AFA6}" type="presOf" srcId="{A3E887F6-58D9-4E6F-93BA-1314B7D5C049}" destId="{9A93D7FE-6998-46EA-99B3-FD601669CCCF}" srcOrd="0" destOrd="0" presId="urn:microsoft.com/office/officeart/2005/8/layout/pyramid2"/>
    <dgm:cxn modelId="{780D956B-5E22-4CBF-BF28-8E4591636936}" srcId="{A3E887F6-58D9-4E6F-93BA-1314B7D5C049}" destId="{68A3E232-D6A4-41B9-8B29-A1FCB7B761B8}" srcOrd="0" destOrd="0" parTransId="{F08B4606-3D18-4D0A-B548-1AA5E196F61F}" sibTransId="{28A74277-8690-4F4A-80B4-6EBEEE2E1091}"/>
    <dgm:cxn modelId="{DD057B01-AE08-4AFA-9400-6A727F81B86B}" srcId="{A3E887F6-58D9-4E6F-93BA-1314B7D5C049}" destId="{FFF4CB81-382A-4436-8138-A1F2C2376C7D}" srcOrd="2" destOrd="0" parTransId="{B4F9FBC9-19FA-45EC-A2E1-4C984094950D}" sibTransId="{4EFCF163-8309-4319-A670-A03D3BF32016}"/>
    <dgm:cxn modelId="{3DF6EF3B-4CCB-4BA9-B850-CBB6AFD50D9E}" type="presOf" srcId="{9AA0A2DD-7750-4DB8-88C5-0A11BCDEB159}" destId="{F4889F13-6A73-4245-9B38-AA266B8F4ABD}" srcOrd="0" destOrd="0" presId="urn:microsoft.com/office/officeart/2005/8/layout/pyramid2"/>
    <dgm:cxn modelId="{36B706D8-B8C3-457E-BED9-AAF962E80254}" type="presParOf" srcId="{9A93D7FE-6998-46EA-99B3-FD601669CCCF}" destId="{D789B624-237A-4A58-BCC7-2576E33D9FF4}" srcOrd="0" destOrd="0" presId="urn:microsoft.com/office/officeart/2005/8/layout/pyramid2"/>
    <dgm:cxn modelId="{78FA2804-C393-4081-A8B0-B5E410ECCDC4}" type="presParOf" srcId="{9A93D7FE-6998-46EA-99B3-FD601669CCCF}" destId="{CE066CD7-5A67-404D-B1CD-46D6A6AA312A}" srcOrd="1" destOrd="0" presId="urn:microsoft.com/office/officeart/2005/8/layout/pyramid2"/>
    <dgm:cxn modelId="{F82A49CB-26DA-4AD2-9A03-4C20C2963FE8}" type="presParOf" srcId="{CE066CD7-5A67-404D-B1CD-46D6A6AA312A}" destId="{BF9D75AE-2AE0-45E6-AA7C-F008D45B2717}" srcOrd="0" destOrd="0" presId="urn:microsoft.com/office/officeart/2005/8/layout/pyramid2"/>
    <dgm:cxn modelId="{041046FE-A52A-4314-9C10-7688C07223C4}" type="presParOf" srcId="{CE066CD7-5A67-404D-B1CD-46D6A6AA312A}" destId="{9B7703A7-A83C-43A0-B49A-47F5B66C5A51}" srcOrd="1" destOrd="0" presId="urn:microsoft.com/office/officeart/2005/8/layout/pyramid2"/>
    <dgm:cxn modelId="{4D5262C4-80C7-45E8-8496-DE048A3171CE}" type="presParOf" srcId="{CE066CD7-5A67-404D-B1CD-46D6A6AA312A}" destId="{77729232-54F6-4DC3-9F57-4D2B4673733A}" srcOrd="2" destOrd="0" presId="urn:microsoft.com/office/officeart/2005/8/layout/pyramid2"/>
    <dgm:cxn modelId="{11332B8A-0CC4-472D-B5F9-9DB3C181207E}" type="presParOf" srcId="{CE066CD7-5A67-404D-B1CD-46D6A6AA312A}" destId="{52EC360A-BEFB-4C88-B5FE-82916FADFF91}" srcOrd="3" destOrd="0" presId="urn:microsoft.com/office/officeart/2005/8/layout/pyramid2"/>
    <dgm:cxn modelId="{D4E85286-1F53-43C4-AFDA-0F94C0DE018C}" type="presParOf" srcId="{CE066CD7-5A67-404D-B1CD-46D6A6AA312A}" destId="{C7F44C91-824F-482F-A6B7-4AE551CDDC3F}" srcOrd="4" destOrd="0" presId="urn:microsoft.com/office/officeart/2005/8/layout/pyramid2"/>
    <dgm:cxn modelId="{DFCD2221-DCBB-4E06-B915-E10EDB40DFFA}" type="presParOf" srcId="{CE066CD7-5A67-404D-B1CD-46D6A6AA312A}" destId="{3B2A4533-3A62-4F15-852D-5E1A8E0FDADB}" srcOrd="5" destOrd="0" presId="urn:microsoft.com/office/officeart/2005/8/layout/pyramid2"/>
    <dgm:cxn modelId="{29A77D78-1F25-4972-A7BE-795464ADFF1B}" type="presParOf" srcId="{CE066CD7-5A67-404D-B1CD-46D6A6AA312A}" destId="{F4889F13-6A73-4245-9B38-AA266B8F4ABD}" srcOrd="6" destOrd="0" presId="urn:microsoft.com/office/officeart/2005/8/layout/pyramid2"/>
    <dgm:cxn modelId="{A7AF756F-FDB5-4EDC-8611-F723F6001C43}" type="presParOf" srcId="{CE066CD7-5A67-404D-B1CD-46D6A6AA312A}" destId="{095D0D00-9BE5-49C1-B890-E9B00654EE8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20928-B099-43D8-8E39-E1F55B50F93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0475201-8B73-450B-B331-5FE21B0ABD34}" type="parTrans" cxnId="{A1226844-5F48-4678-9AC4-E5488B8E77D2}">
      <dgm:prSet custT="1"/>
      <dgm:spPr/>
      <dgm:t>
        <a:bodyPr/>
        <a:lstStyle/>
        <a:p>
          <a:pPr algn="ctr"/>
          <a:endParaRPr lang="ru-RU" sz="2400"/>
        </a:p>
      </dgm:t>
    </dgm:pt>
    <dgm:pt modelId="{922EA58B-7A94-46E5-84D5-414428A813B6}">
      <dgm:prSet phldrT="[Текст]" custT="1"/>
      <dgm:spPr>
        <a:solidFill>
          <a:srgbClr val="DB5F13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 rtl="0"/>
          <a:r>
            <a:rPr lang="ru-RU" sz="2400" b="1" i="0" u="none" strike="noStrike" cap="none" baseline="0" noProof="0">
              <a:solidFill>
                <a:schemeClr val="tx1"/>
              </a:solidFill>
              <a:latin typeface="Calibri"/>
              <a:cs typeface="Calibri"/>
            </a:rPr>
            <a:t>ВСОКО</a:t>
          </a:r>
          <a:endParaRPr lang="ru-RU" sz="2400" b="1">
            <a:solidFill>
              <a:schemeClr val="tx1"/>
            </a:solidFill>
          </a:endParaRPr>
        </a:p>
      </dgm:t>
    </dgm:pt>
    <dgm:pt modelId="{1D0264E1-3FB5-4EC4-B42A-2EA45F5B7AF4}" type="sibTrans" cxnId="{A1226844-5F48-4678-9AC4-E5488B8E77D2}">
      <dgm:prSet custT="1"/>
      <dgm:spPr/>
      <dgm:t>
        <a:bodyPr/>
        <a:lstStyle/>
        <a:p>
          <a:pPr algn="ctr"/>
          <a:endParaRPr lang="ru-RU" sz="2400"/>
        </a:p>
      </dgm:t>
    </dgm:pt>
    <dgm:pt modelId="{EE85687E-2072-4F4A-AA26-CE520218DDE5}" type="pres">
      <dgm:prSet presAssocID="{AD520928-B099-43D8-8E39-E1F55B50F9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999BA2-5137-4C29-8F6E-879AF0314E5C}" type="pres">
      <dgm:prSet presAssocID="{922EA58B-7A94-46E5-84D5-414428A813B6}" presName="parentText" presStyleLbl="node1" presStyleIdx="0" presStyleCnt="1" custScaleX="116384" custScaleY="174852" custLinFactNeighborY="-66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77F68-C686-42BD-A36E-925B8A9FF385}" type="presOf" srcId="{AD520928-B099-43D8-8E39-E1F55B50F932}" destId="{EE85687E-2072-4F4A-AA26-CE520218DDE5}" srcOrd="0" destOrd="0" presId="urn:microsoft.com/office/officeart/2005/8/layout/vList2"/>
    <dgm:cxn modelId="{B47F45DE-26B8-4444-BA7F-9D03D2395704}" type="presOf" srcId="{922EA58B-7A94-46E5-84D5-414428A813B6}" destId="{98999BA2-5137-4C29-8F6E-879AF0314E5C}" srcOrd="0" destOrd="0" presId="urn:microsoft.com/office/officeart/2005/8/layout/vList2"/>
    <dgm:cxn modelId="{A1226844-5F48-4678-9AC4-E5488B8E77D2}" srcId="{AD520928-B099-43D8-8E39-E1F55B50F932}" destId="{922EA58B-7A94-46E5-84D5-414428A813B6}" srcOrd="0" destOrd="0" parTransId="{A0475201-8B73-450B-B331-5FE21B0ABD34}" sibTransId="{1D0264E1-3FB5-4EC4-B42A-2EA45F5B7AF4}"/>
    <dgm:cxn modelId="{4B069F09-B63A-4941-BC1E-E3C591340402}" type="presParOf" srcId="{EE85687E-2072-4F4A-AA26-CE520218DDE5}" destId="{98999BA2-5137-4C29-8F6E-879AF0314E5C}" srcOrd="0" destOrd="0" presId="urn:microsoft.com/office/officeart/2005/8/layout/vList2"/>
  </dgm:cxnLst>
  <dgm:bg>
    <a:solidFill>
      <a:srgbClr val="DB5F13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6355EF-1AEE-4E98-841D-FCC42CB63ABD}" type="doc">
      <dgm:prSet loTypeId="urn:microsoft.com/office/officeart/2005/8/layout/default#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550D3F1-8519-40E3-B88D-6C01A2EDC466}" type="parTrans" cxnId="{1DC872CD-DE05-4CBB-BBC2-557F98D982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6A9DB4-F0F2-4856-9BE1-3E5A323E10A4}">
      <dgm:prSet phldrT="[Текст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b="0" i="0" u="none" strike="noStrike" cap="none" baseline="0" noProof="0">
              <a:solidFill>
                <a:schemeClr val="tx1"/>
              </a:solidFill>
              <a:latin typeface="Calibri"/>
              <a:cs typeface="Calibri"/>
            </a:rPr>
            <a:t>СТРУКТУРА И НАПРАВЛЕНИЯ</a:t>
          </a:r>
        </a:p>
      </dgm:t>
    </dgm:pt>
    <dgm:pt modelId="{3B8756AC-8AE5-4A71-A2D9-8414F0339798}" type="sibTrans" cxnId="{1DC872CD-DE05-4CBB-BBC2-557F98D982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18F04C-B9EE-43BF-BBBF-DFC72E5D999D}" type="parTrans" cxnId="{BE18BE67-95F7-4359-B961-983EADB117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36AC33-E1E1-401F-AC96-0FBA3CEB8699}">
      <dgm:prSet phldrT="[Текст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>
              <a:solidFill>
                <a:schemeClr val="tx1"/>
              </a:solidFill>
            </a:rPr>
            <a:t>ПОРЯДОК КОНТРОЛЬНО-ОЦЕНОЧНЫХ ПРОЦЕДУР</a:t>
          </a:r>
        </a:p>
      </dgm:t>
    </dgm:pt>
    <dgm:pt modelId="{633DF0E3-CAF0-4AE2-AEBE-6554009099D0}" type="sibTrans" cxnId="{BE18BE67-95F7-4359-B961-983EADB117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84E19C-9495-4154-8418-9428FF2F21D0}" type="parTrans" cxnId="{45D805C8-4659-4859-B3FA-DC023DF02C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FDC523-1DAE-47E8-8C9A-0DE309DA2707}">
      <dgm:prSet phldrT="[Текст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dirty="0">
              <a:solidFill>
                <a:schemeClr val="tx1"/>
              </a:solidFill>
              <a:latin typeface="Calibri"/>
            </a:rPr>
            <a:t>КРИТЕРИАЛЬНАЯ РАМКА </a:t>
          </a:r>
          <a:r>
            <a:rPr lang="ru-RU" dirty="0" smtClean="0">
              <a:solidFill>
                <a:schemeClr val="tx1"/>
              </a:solidFill>
              <a:latin typeface="Calibri"/>
            </a:rPr>
            <a:t>ОЦЕНКИ </a:t>
          </a:r>
          <a:r>
            <a:rPr lang="ru-RU" dirty="0">
              <a:solidFill>
                <a:schemeClr val="tx1"/>
              </a:solidFill>
              <a:latin typeface="Calibri"/>
            </a:rPr>
            <a:t>ОБРАЗОВАТЕЛЬНЫХ РЕЗУЛЬТАТОВ</a:t>
          </a:r>
          <a:endParaRPr lang="ru-RU" dirty="0">
            <a:solidFill>
              <a:schemeClr val="tx1"/>
            </a:solidFill>
          </a:endParaRPr>
        </a:p>
      </dgm:t>
    </dgm:pt>
    <dgm:pt modelId="{6D5B1844-F598-4FB3-88DE-EF068F188DF4}" type="sibTrans" cxnId="{45D805C8-4659-4859-B3FA-DC023DF02C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9182F5-8300-40AA-8C62-1F8596B160D2}" type="parTrans" cxnId="{040C4E24-A4BE-4DE1-9CF6-9E90F47E04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A5384A-AFE4-43EE-9B5E-5F5123D68142}">
      <dgm:prSet phldrT="[Текст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>
              <a:solidFill>
                <a:schemeClr val="tx1"/>
              </a:solidFill>
              <a:latin typeface="Calibri"/>
            </a:rPr>
            <a:t>СОСТАВ МОНИТОРИНГОВ</a:t>
          </a:r>
          <a:endParaRPr lang="ru-RU">
            <a:solidFill>
              <a:schemeClr val="tx1"/>
            </a:solidFill>
          </a:endParaRPr>
        </a:p>
      </dgm:t>
    </dgm:pt>
    <dgm:pt modelId="{C6B43BB2-BFF9-42AB-A90B-0BCA346BC4ED}" type="sibTrans" cxnId="{040C4E24-A4BE-4DE1-9CF6-9E90F47E04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7828F4-B9B3-4C2C-9791-77A71290B1CE}" type="pres">
      <dgm:prSet presAssocID="{DE6355EF-1AEE-4E98-841D-FCC42CB63A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FC92F-69DE-4821-A08B-58F5FF5BCC66}" type="pres">
      <dgm:prSet presAssocID="{8A6A9DB4-F0F2-4856-9BE1-3E5A323E10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A0D44-181A-4107-B0A1-A57BA08CB9D3}" type="pres">
      <dgm:prSet presAssocID="{3B8756AC-8AE5-4A71-A2D9-8414F0339798}" presName="sibTrans" presStyleCnt="0"/>
      <dgm:spPr/>
      <dgm:t>
        <a:bodyPr/>
        <a:lstStyle/>
        <a:p>
          <a:endParaRPr/>
        </a:p>
      </dgm:t>
    </dgm:pt>
    <dgm:pt modelId="{BE24A1C0-9A22-4781-A13C-3D6CB8AB8B47}" type="pres">
      <dgm:prSet presAssocID="{8136AC33-E1E1-401F-AC96-0FBA3CEB86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8AE78-CD20-4ED9-86C3-E53D23072401}" type="pres">
      <dgm:prSet presAssocID="{633DF0E3-CAF0-4AE2-AEBE-6554009099D0}" presName="sibTrans" presStyleCnt="0"/>
      <dgm:spPr/>
      <dgm:t>
        <a:bodyPr/>
        <a:lstStyle/>
        <a:p>
          <a:endParaRPr/>
        </a:p>
      </dgm:t>
    </dgm:pt>
    <dgm:pt modelId="{A88356B5-5CFB-46B5-A55C-DE33CF5A9723}" type="pres">
      <dgm:prSet presAssocID="{8BFDC523-1DAE-47E8-8C9A-0DE309DA27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C6AB9-C444-4D75-9C49-955CDBA60BEB}" type="pres">
      <dgm:prSet presAssocID="{6D5B1844-F598-4FB3-88DE-EF068F188DF4}" presName="sibTrans" presStyleCnt="0"/>
      <dgm:spPr/>
      <dgm:t>
        <a:bodyPr/>
        <a:lstStyle/>
        <a:p>
          <a:endParaRPr/>
        </a:p>
      </dgm:t>
    </dgm:pt>
    <dgm:pt modelId="{45EDE28C-FB51-4074-B6D8-891DB645691A}" type="pres">
      <dgm:prSet presAssocID="{1EA5384A-AFE4-43EE-9B5E-5F5123D68142}" presName="node" presStyleLbl="node1" presStyleIdx="3" presStyleCnt="4" custLinFactNeighborX="-2091" custLinFactNeighborY="-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C4F21-7012-41E0-956C-F0F9FF107DE5}" type="presOf" srcId="{8136AC33-E1E1-401F-AC96-0FBA3CEB8699}" destId="{BE24A1C0-9A22-4781-A13C-3D6CB8AB8B47}" srcOrd="0" destOrd="0" presId="urn:microsoft.com/office/officeart/2005/8/layout/default#2"/>
    <dgm:cxn modelId="{9114085D-FD9A-4966-8292-C08B799AE16B}" type="presOf" srcId="{8BFDC523-1DAE-47E8-8C9A-0DE309DA2707}" destId="{A88356B5-5CFB-46B5-A55C-DE33CF5A9723}" srcOrd="0" destOrd="0" presId="urn:microsoft.com/office/officeart/2005/8/layout/default#2"/>
    <dgm:cxn modelId="{DB70E6F1-6CBA-43B2-9B83-FEB70B445DBD}" type="presOf" srcId="{8A6A9DB4-F0F2-4856-9BE1-3E5A323E10A4}" destId="{EF4FC92F-69DE-4821-A08B-58F5FF5BCC66}" srcOrd="0" destOrd="0" presId="urn:microsoft.com/office/officeart/2005/8/layout/default#2"/>
    <dgm:cxn modelId="{BE18BE67-95F7-4359-B961-983EADB117FF}" srcId="{DE6355EF-1AEE-4E98-841D-FCC42CB63ABD}" destId="{8136AC33-E1E1-401F-AC96-0FBA3CEB8699}" srcOrd="1" destOrd="0" parTransId="{0318F04C-B9EE-43BF-BBBF-DFC72E5D999D}" sibTransId="{633DF0E3-CAF0-4AE2-AEBE-6554009099D0}"/>
    <dgm:cxn modelId="{70296C4E-049A-41AE-A85B-630B63DB804E}" type="presOf" srcId="{1EA5384A-AFE4-43EE-9B5E-5F5123D68142}" destId="{45EDE28C-FB51-4074-B6D8-891DB645691A}" srcOrd="0" destOrd="0" presId="urn:microsoft.com/office/officeart/2005/8/layout/default#2"/>
    <dgm:cxn modelId="{2AA3D1B7-AB6C-4980-9871-E403E00913C7}" type="presOf" srcId="{DE6355EF-1AEE-4E98-841D-FCC42CB63ABD}" destId="{837828F4-B9B3-4C2C-9791-77A71290B1CE}" srcOrd="0" destOrd="0" presId="urn:microsoft.com/office/officeart/2005/8/layout/default#2"/>
    <dgm:cxn modelId="{45D805C8-4659-4859-B3FA-DC023DF02C5E}" srcId="{DE6355EF-1AEE-4E98-841D-FCC42CB63ABD}" destId="{8BFDC523-1DAE-47E8-8C9A-0DE309DA2707}" srcOrd="2" destOrd="0" parTransId="{8884E19C-9495-4154-8418-9428FF2F21D0}" sibTransId="{6D5B1844-F598-4FB3-88DE-EF068F188DF4}"/>
    <dgm:cxn modelId="{1DC872CD-DE05-4CBB-BBC2-557F98D9828B}" srcId="{DE6355EF-1AEE-4E98-841D-FCC42CB63ABD}" destId="{8A6A9DB4-F0F2-4856-9BE1-3E5A323E10A4}" srcOrd="0" destOrd="0" parTransId="{8550D3F1-8519-40E3-B88D-6C01A2EDC466}" sibTransId="{3B8756AC-8AE5-4A71-A2D9-8414F0339798}"/>
    <dgm:cxn modelId="{040C4E24-A4BE-4DE1-9CF6-9E90F47E04A0}" srcId="{DE6355EF-1AEE-4E98-841D-FCC42CB63ABD}" destId="{1EA5384A-AFE4-43EE-9B5E-5F5123D68142}" srcOrd="3" destOrd="0" parTransId="{6F9182F5-8300-40AA-8C62-1F8596B160D2}" sibTransId="{C6B43BB2-BFF9-42AB-A90B-0BCA346BC4ED}"/>
    <dgm:cxn modelId="{D1483078-EAEF-4F4E-B625-F3D8E055C619}" type="presParOf" srcId="{837828F4-B9B3-4C2C-9791-77A71290B1CE}" destId="{EF4FC92F-69DE-4821-A08B-58F5FF5BCC66}" srcOrd="0" destOrd="0" presId="urn:microsoft.com/office/officeart/2005/8/layout/default#2"/>
    <dgm:cxn modelId="{2976FD47-3D37-44D4-B893-27B3B4D7185E}" type="presParOf" srcId="{837828F4-B9B3-4C2C-9791-77A71290B1CE}" destId="{D50A0D44-181A-4107-B0A1-A57BA08CB9D3}" srcOrd="1" destOrd="0" presId="urn:microsoft.com/office/officeart/2005/8/layout/default#2"/>
    <dgm:cxn modelId="{2923DCFD-EFCB-407C-9AAE-53F098A02F77}" type="presParOf" srcId="{837828F4-B9B3-4C2C-9791-77A71290B1CE}" destId="{BE24A1C0-9A22-4781-A13C-3D6CB8AB8B47}" srcOrd="2" destOrd="0" presId="urn:microsoft.com/office/officeart/2005/8/layout/default#2"/>
    <dgm:cxn modelId="{987A82EC-E69D-4B15-A600-32996296FA46}" type="presParOf" srcId="{837828F4-B9B3-4C2C-9791-77A71290B1CE}" destId="{30A8AE78-CD20-4ED9-86C3-E53D23072401}" srcOrd="3" destOrd="0" presId="urn:microsoft.com/office/officeart/2005/8/layout/default#2"/>
    <dgm:cxn modelId="{22F3A8FF-03F4-4E14-858E-DEBBC29F2111}" type="presParOf" srcId="{837828F4-B9B3-4C2C-9791-77A71290B1CE}" destId="{A88356B5-5CFB-46B5-A55C-DE33CF5A9723}" srcOrd="4" destOrd="0" presId="urn:microsoft.com/office/officeart/2005/8/layout/default#2"/>
    <dgm:cxn modelId="{6477C780-D723-485D-91E0-D9F8C8EE3FD4}" type="presParOf" srcId="{837828F4-B9B3-4C2C-9791-77A71290B1CE}" destId="{2BEC6AB9-C444-4D75-9C49-955CDBA60BEB}" srcOrd="5" destOrd="0" presId="urn:microsoft.com/office/officeart/2005/8/layout/default#2"/>
    <dgm:cxn modelId="{620DF965-1E0F-4CBB-AEED-93B84A8FEBA6}" type="presParOf" srcId="{837828F4-B9B3-4C2C-9791-77A71290B1CE}" destId="{45EDE28C-FB51-4074-B6D8-891DB645691A}" srcOrd="6" destOrd="0" presId="urn:microsoft.com/office/officeart/2005/8/layout/default#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9E3E6A-8DA3-4C0C-BC9B-EB790E47073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343721-ADC9-4604-94F6-90174E332090}" type="parTrans" cxnId="{CB105F9F-6E60-4F09-BE7C-EC249B2966AC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A322781A-158E-4509-BE21-CB1E5BC20C5F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600" b="1">
              <a:solidFill>
                <a:schemeClr val="tx1"/>
              </a:solidFill>
            </a:rPr>
            <a:t> Локальный нормативный акт, регламентирующий ВСОКО</a:t>
          </a:r>
        </a:p>
      </dgm:t>
    </dgm:pt>
    <dgm:pt modelId="{89139D90-5A4A-4628-A38D-97A83305934F}" type="sibTrans" cxnId="{CB105F9F-6E60-4F09-BE7C-EC249B2966AC}">
      <dgm:prSet custT="1"/>
      <dgm:spPr>
        <a:solidFill>
          <a:schemeClr val="accent2"/>
        </a:solidFill>
        <a:ln w="19050">
          <a:solidFill>
            <a:srgbClr val="DB5F13"/>
          </a:solidFill>
        </a:ln>
      </dgm:spPr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199D14EE-DAE6-4713-9B1F-33AE425C4B90}" type="parTrans" cxnId="{11D23EE4-8099-4E3C-8558-D5DA885FC061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BCD02F83-A70B-4D8E-8DC9-8DBC40F24A61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План/Программа/</a:t>
          </a:r>
        </a:p>
        <a:p>
          <a:pPr rtl="0"/>
          <a:r>
            <a:rPr lang="ru-RU" sz="1600" b="1" dirty="0" smtClean="0">
              <a:solidFill>
                <a:schemeClr val="tx1"/>
              </a:solidFill>
            </a:rPr>
            <a:t>Регламент/График/</a:t>
          </a:r>
        </a:p>
        <a:p>
          <a:pPr rtl="0"/>
          <a:r>
            <a:rPr lang="ru-RU" sz="1600" b="1" dirty="0" smtClean="0">
              <a:solidFill>
                <a:schemeClr val="tx1"/>
              </a:solidFill>
            </a:rPr>
            <a:t>Циклограмма </a:t>
          </a:r>
          <a:r>
            <a:rPr lang="ru-RU" sz="1600" b="1" dirty="0">
              <a:solidFill>
                <a:schemeClr val="tx1"/>
              </a:solidFill>
            </a:rPr>
            <a:t>процедур ВСОКО на учебный год</a:t>
          </a:r>
        </a:p>
      </dgm:t>
    </dgm:pt>
    <dgm:pt modelId="{4D6BE7B7-CBB6-49CC-B619-22A5237EAFAD}" type="sibTrans" cxnId="{11D23EE4-8099-4E3C-8558-D5DA885FC061}">
      <dgm:prSet custT="1"/>
      <dgm:spPr>
        <a:solidFill>
          <a:schemeClr val="accent2"/>
        </a:solidFill>
        <a:ln w="19050">
          <a:solidFill>
            <a:srgbClr val="DB5F13"/>
          </a:solidFill>
        </a:ln>
      </dgm:spPr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0D4E8B5-BED7-4FA2-A5BE-2901F64E808F}" type="parTrans" cxnId="{7D600264-FD82-4BDE-A75D-CA6EF044BF2F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ACF0A6F-DFEE-413F-AF93-30D0F8EA9AD7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600" b="1">
              <a:solidFill>
                <a:schemeClr val="tx1"/>
              </a:solidFill>
            </a:rPr>
            <a:t>  Информационно - аналитические материалы </a:t>
          </a:r>
        </a:p>
        <a:p>
          <a:pPr rtl="0"/>
          <a:r>
            <a:rPr lang="ru-RU" sz="1600" b="1">
              <a:solidFill>
                <a:schemeClr val="tx1"/>
              </a:solidFill>
            </a:rPr>
            <a:t>(по результатам ВСОКО) </a:t>
          </a:r>
        </a:p>
      </dgm:t>
    </dgm:pt>
    <dgm:pt modelId="{1A21CC2F-3319-477C-AE9B-E04C018386B6}" type="sibTrans" cxnId="{7D600264-FD82-4BDE-A75D-CA6EF044BF2F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F321A65-64D1-4581-A9F5-4A5F144B06E1}" type="pres">
      <dgm:prSet presAssocID="{929E3E6A-8DA3-4C0C-BC9B-EB790E47073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B2509-469B-44AF-AC1F-E44052542B35}" type="pres">
      <dgm:prSet presAssocID="{A322781A-158E-4509-BE21-CB1E5BC20C5F}" presName="node" presStyleLbl="node1" presStyleIdx="0" presStyleCnt="3" custScaleX="294330" custScaleY="92801" custLinFactNeighborY="1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0D68D-9F0C-47CC-BD8E-4F946FAC6A4C}" type="pres">
      <dgm:prSet presAssocID="{89139D90-5A4A-4628-A38D-97A83305934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9FC2C2E-7637-42E3-BD91-80FE30D0861A}" type="pres">
      <dgm:prSet presAssocID="{89139D90-5A4A-4628-A38D-97A83305934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FD13CA3-9F81-4BA5-AF7F-A8969F37108D}" type="pres">
      <dgm:prSet presAssocID="{BCD02F83-A70B-4D8E-8DC9-8DBC40F24A61}" presName="node" presStyleLbl="node1" presStyleIdx="1" presStyleCnt="3" custScaleX="29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DD6B2-64E1-4614-90C0-45575AD26301}" type="pres">
      <dgm:prSet presAssocID="{4D6BE7B7-CBB6-49CC-B619-22A5237EAFA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1D7DC50-D376-4A08-9C0F-06E3AA766BAB}" type="pres">
      <dgm:prSet presAssocID="{4D6BE7B7-CBB6-49CC-B619-22A5237EAFA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28AA661-D143-494D-A5AE-5D094B16924A}" type="pres">
      <dgm:prSet presAssocID="{7ACF0A6F-DFEE-413F-AF93-30D0F8EA9AD7}" presName="node" presStyleLbl="node1" presStyleIdx="2" presStyleCnt="3" custScaleX="29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00264-FD82-4BDE-A75D-CA6EF044BF2F}" srcId="{929E3E6A-8DA3-4C0C-BC9B-EB790E470736}" destId="{7ACF0A6F-DFEE-413F-AF93-30D0F8EA9AD7}" srcOrd="2" destOrd="0" parTransId="{60D4E8B5-BED7-4FA2-A5BE-2901F64E808F}" sibTransId="{1A21CC2F-3319-477C-AE9B-E04C018386B6}"/>
    <dgm:cxn modelId="{E93F558D-B353-464A-9FA1-15FCD1CE9D85}" type="presOf" srcId="{7ACF0A6F-DFEE-413F-AF93-30D0F8EA9AD7}" destId="{628AA661-D143-494D-A5AE-5D094B16924A}" srcOrd="0" destOrd="0" presId="urn:microsoft.com/office/officeart/2005/8/layout/process2"/>
    <dgm:cxn modelId="{5545791C-55E5-4410-B387-A4669FBD6C51}" type="presOf" srcId="{929E3E6A-8DA3-4C0C-BC9B-EB790E470736}" destId="{DF321A65-64D1-4581-A9F5-4A5F144B06E1}" srcOrd="0" destOrd="0" presId="urn:microsoft.com/office/officeart/2005/8/layout/process2"/>
    <dgm:cxn modelId="{446A90B3-2530-4785-9104-EBBB4C80CA6F}" type="presOf" srcId="{4D6BE7B7-CBB6-49CC-B619-22A5237EAFAD}" destId="{B77DD6B2-64E1-4614-90C0-45575AD26301}" srcOrd="0" destOrd="0" presId="urn:microsoft.com/office/officeart/2005/8/layout/process2"/>
    <dgm:cxn modelId="{AC562AB7-249E-4887-BEA5-E1C1EB69D8A8}" type="presOf" srcId="{89139D90-5A4A-4628-A38D-97A83305934F}" destId="{19FC2C2E-7637-42E3-BD91-80FE30D0861A}" srcOrd="1" destOrd="0" presId="urn:microsoft.com/office/officeart/2005/8/layout/process2"/>
    <dgm:cxn modelId="{E6F59CE7-65AD-4926-980E-532F30CA54E6}" type="presOf" srcId="{A322781A-158E-4509-BE21-CB1E5BC20C5F}" destId="{D8AB2509-469B-44AF-AC1F-E44052542B35}" srcOrd="0" destOrd="0" presId="urn:microsoft.com/office/officeart/2005/8/layout/process2"/>
    <dgm:cxn modelId="{559305F4-B370-4219-ACB3-A2DD5C06DA81}" type="presOf" srcId="{BCD02F83-A70B-4D8E-8DC9-8DBC40F24A61}" destId="{8FD13CA3-9F81-4BA5-AF7F-A8969F37108D}" srcOrd="0" destOrd="0" presId="urn:microsoft.com/office/officeart/2005/8/layout/process2"/>
    <dgm:cxn modelId="{6E21E210-ED2A-43ED-B65B-DAC8B0DCF02B}" type="presOf" srcId="{89139D90-5A4A-4628-A38D-97A83305934F}" destId="{4080D68D-9F0C-47CC-BD8E-4F946FAC6A4C}" srcOrd="0" destOrd="0" presId="urn:microsoft.com/office/officeart/2005/8/layout/process2"/>
    <dgm:cxn modelId="{CB105F9F-6E60-4F09-BE7C-EC249B2966AC}" srcId="{929E3E6A-8DA3-4C0C-BC9B-EB790E470736}" destId="{A322781A-158E-4509-BE21-CB1E5BC20C5F}" srcOrd="0" destOrd="0" parTransId="{4B343721-ADC9-4604-94F6-90174E332090}" sibTransId="{89139D90-5A4A-4628-A38D-97A83305934F}"/>
    <dgm:cxn modelId="{11D23EE4-8099-4E3C-8558-D5DA885FC061}" srcId="{929E3E6A-8DA3-4C0C-BC9B-EB790E470736}" destId="{BCD02F83-A70B-4D8E-8DC9-8DBC40F24A61}" srcOrd="1" destOrd="0" parTransId="{199D14EE-DAE6-4713-9B1F-33AE425C4B90}" sibTransId="{4D6BE7B7-CBB6-49CC-B619-22A5237EAFAD}"/>
    <dgm:cxn modelId="{715D827B-3EF1-437B-B8C2-AA2F21A37D3C}" type="presOf" srcId="{4D6BE7B7-CBB6-49CC-B619-22A5237EAFAD}" destId="{91D7DC50-D376-4A08-9C0F-06E3AA766BAB}" srcOrd="1" destOrd="0" presId="urn:microsoft.com/office/officeart/2005/8/layout/process2"/>
    <dgm:cxn modelId="{3225BBC0-FD16-49BF-9AC7-CCD64F985AE8}" type="presParOf" srcId="{DF321A65-64D1-4581-A9F5-4A5F144B06E1}" destId="{D8AB2509-469B-44AF-AC1F-E44052542B35}" srcOrd="0" destOrd="0" presId="urn:microsoft.com/office/officeart/2005/8/layout/process2"/>
    <dgm:cxn modelId="{C1E4D944-4EF8-45CC-87CB-AB0A71EB8595}" type="presParOf" srcId="{DF321A65-64D1-4581-A9F5-4A5F144B06E1}" destId="{4080D68D-9F0C-47CC-BD8E-4F946FAC6A4C}" srcOrd="1" destOrd="0" presId="urn:microsoft.com/office/officeart/2005/8/layout/process2"/>
    <dgm:cxn modelId="{D4905A35-4D0F-4954-A4E2-1CEC2BBE81D6}" type="presParOf" srcId="{4080D68D-9F0C-47CC-BD8E-4F946FAC6A4C}" destId="{19FC2C2E-7637-42E3-BD91-80FE30D0861A}" srcOrd="0" destOrd="0" presId="urn:microsoft.com/office/officeart/2005/8/layout/process2"/>
    <dgm:cxn modelId="{F1AB3845-EFD6-4273-BC64-D160200E476A}" type="presParOf" srcId="{DF321A65-64D1-4581-A9F5-4A5F144B06E1}" destId="{8FD13CA3-9F81-4BA5-AF7F-A8969F37108D}" srcOrd="2" destOrd="0" presId="urn:microsoft.com/office/officeart/2005/8/layout/process2"/>
    <dgm:cxn modelId="{7E498E2D-D4BF-4D22-9A4E-DF26B561EF96}" type="presParOf" srcId="{DF321A65-64D1-4581-A9F5-4A5F144B06E1}" destId="{B77DD6B2-64E1-4614-90C0-45575AD26301}" srcOrd="3" destOrd="0" presId="urn:microsoft.com/office/officeart/2005/8/layout/process2"/>
    <dgm:cxn modelId="{A4AA5728-76D1-4E3F-B3DF-E27DEFF5369C}" type="presParOf" srcId="{B77DD6B2-64E1-4614-90C0-45575AD26301}" destId="{91D7DC50-D376-4A08-9C0F-06E3AA766BAB}" srcOrd="0" destOrd="0" presId="urn:microsoft.com/office/officeart/2005/8/layout/process2"/>
    <dgm:cxn modelId="{465FF4B3-E7FE-4253-B479-289460AB0541}" type="presParOf" srcId="{DF321A65-64D1-4581-A9F5-4A5F144B06E1}" destId="{628AA661-D143-494D-A5AE-5D094B16924A}" srcOrd="4" destOrd="0" presId="urn:microsoft.com/office/officeart/2005/8/layout/process2"/>
  </dgm:cxnLst>
  <dgm:bg>
    <a:noFill/>
  </dgm:bg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9E3E6A-8DA3-4C0C-BC9B-EB790E47073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343721-ADC9-4604-94F6-90174E332090}" type="parTrans" cxnId="{CBF3AEE1-07F4-4B58-A9C3-817C101A821B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A322781A-158E-4509-BE21-CB1E5BC20C5F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600" b="1">
              <a:solidFill>
                <a:schemeClr val="tx1"/>
              </a:solidFill>
            </a:rPr>
            <a:t> Локальный нормативный акт, регламентирующий ВСОКО</a:t>
          </a:r>
        </a:p>
      </dgm:t>
    </dgm:pt>
    <dgm:pt modelId="{89139D90-5A4A-4628-A38D-97A83305934F}" type="sibTrans" cxnId="{CBF3AEE1-07F4-4B58-A9C3-817C101A821B}">
      <dgm:prSet custT="1"/>
      <dgm:spPr>
        <a:solidFill>
          <a:schemeClr val="accent2"/>
        </a:solidFill>
        <a:ln w="19050">
          <a:solidFill>
            <a:srgbClr val="DB5F13"/>
          </a:solidFill>
        </a:ln>
      </dgm:spPr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199D14EE-DAE6-4713-9B1F-33AE425C4B90}" type="parTrans" cxnId="{C4D4DB6B-89D2-4D54-9A98-F2A3B0C18EAE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BCD02F83-A70B-4D8E-8DC9-8DBC40F24A61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600" b="1" smtClean="0">
              <a:solidFill>
                <a:schemeClr val="tx1"/>
              </a:solidFill>
            </a:rPr>
            <a:t>План/Программа/Регламент/График процедур ВСОКО на учебный год</a:t>
          </a:r>
          <a:endParaRPr lang="ru-RU" sz="1600" b="1" dirty="0">
            <a:solidFill>
              <a:schemeClr val="tx1"/>
            </a:solidFill>
          </a:endParaRPr>
        </a:p>
      </dgm:t>
    </dgm:pt>
    <dgm:pt modelId="{4D6BE7B7-CBB6-49CC-B619-22A5237EAFAD}" type="sibTrans" cxnId="{C4D4DB6B-89D2-4D54-9A98-F2A3B0C18EAE}">
      <dgm:prSet custT="1"/>
      <dgm:spPr>
        <a:solidFill>
          <a:schemeClr val="accent2"/>
        </a:solidFill>
        <a:ln w="19050">
          <a:solidFill>
            <a:srgbClr val="DB5F13"/>
          </a:solidFill>
        </a:ln>
      </dgm:spPr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0D4E8B5-BED7-4FA2-A5BE-2901F64E808F}" type="parTrans" cxnId="{336A1EAF-B2CB-4644-B50F-B94B99473840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ACF0A6F-DFEE-413F-AF93-30D0F8EA9AD7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600" b="1">
              <a:solidFill>
                <a:schemeClr val="tx1"/>
              </a:solidFill>
            </a:rPr>
            <a:t>  Информационно - аналитические материалы </a:t>
          </a:r>
        </a:p>
        <a:p>
          <a:pPr rtl="0"/>
          <a:r>
            <a:rPr lang="ru-RU" sz="1600" b="1">
              <a:solidFill>
                <a:schemeClr val="tx1"/>
              </a:solidFill>
            </a:rPr>
            <a:t>(по результатам ВСОКО) </a:t>
          </a:r>
        </a:p>
      </dgm:t>
    </dgm:pt>
    <dgm:pt modelId="{1A21CC2F-3319-477C-AE9B-E04C018386B6}" type="sibTrans" cxnId="{336A1EAF-B2CB-4644-B50F-B94B99473840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F321A65-64D1-4581-A9F5-4A5F144B06E1}" type="pres">
      <dgm:prSet presAssocID="{929E3E6A-8DA3-4C0C-BC9B-EB790E47073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B2509-469B-44AF-AC1F-E44052542B35}" type="pres">
      <dgm:prSet presAssocID="{A322781A-158E-4509-BE21-CB1E5BC20C5F}" presName="node" presStyleLbl="node1" presStyleIdx="0" presStyleCnt="3" custScaleX="294330" custScaleY="92801" custLinFactNeighborY="1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0D68D-9F0C-47CC-BD8E-4F946FAC6A4C}" type="pres">
      <dgm:prSet presAssocID="{89139D90-5A4A-4628-A38D-97A83305934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9FC2C2E-7637-42E3-BD91-80FE30D0861A}" type="pres">
      <dgm:prSet presAssocID="{89139D90-5A4A-4628-A38D-97A83305934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FD13CA3-9F81-4BA5-AF7F-A8969F37108D}" type="pres">
      <dgm:prSet presAssocID="{BCD02F83-A70B-4D8E-8DC9-8DBC40F24A61}" presName="node" presStyleLbl="node1" presStyleIdx="1" presStyleCnt="3" custScaleX="29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DD6B2-64E1-4614-90C0-45575AD26301}" type="pres">
      <dgm:prSet presAssocID="{4D6BE7B7-CBB6-49CC-B619-22A5237EAFA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1D7DC50-D376-4A08-9C0F-06E3AA766BAB}" type="pres">
      <dgm:prSet presAssocID="{4D6BE7B7-CBB6-49CC-B619-22A5237EAFA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28AA661-D143-494D-A5AE-5D094B16924A}" type="pres">
      <dgm:prSet presAssocID="{7ACF0A6F-DFEE-413F-AF93-30D0F8EA9AD7}" presName="node" presStyleLbl="node1" presStyleIdx="2" presStyleCnt="3" custScaleX="29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A1EAF-B2CB-4644-B50F-B94B99473840}" srcId="{929E3E6A-8DA3-4C0C-BC9B-EB790E470736}" destId="{7ACF0A6F-DFEE-413F-AF93-30D0F8EA9AD7}" srcOrd="2" destOrd="0" parTransId="{60D4E8B5-BED7-4FA2-A5BE-2901F64E808F}" sibTransId="{1A21CC2F-3319-477C-AE9B-E04C018386B6}"/>
    <dgm:cxn modelId="{9666A22D-5EAC-469C-88C2-CE8A223CD0DD}" type="presOf" srcId="{4D6BE7B7-CBB6-49CC-B619-22A5237EAFAD}" destId="{91D7DC50-D376-4A08-9C0F-06E3AA766BAB}" srcOrd="1" destOrd="0" presId="urn:microsoft.com/office/officeart/2005/8/layout/process2"/>
    <dgm:cxn modelId="{A15D49A6-51CF-46E8-9DA8-237DD466DC6C}" type="presOf" srcId="{89139D90-5A4A-4628-A38D-97A83305934F}" destId="{19FC2C2E-7637-42E3-BD91-80FE30D0861A}" srcOrd="1" destOrd="0" presId="urn:microsoft.com/office/officeart/2005/8/layout/process2"/>
    <dgm:cxn modelId="{E03E83E9-B075-4AB1-8BBC-FC0C4CD124F8}" type="presOf" srcId="{7ACF0A6F-DFEE-413F-AF93-30D0F8EA9AD7}" destId="{628AA661-D143-494D-A5AE-5D094B16924A}" srcOrd="0" destOrd="0" presId="urn:microsoft.com/office/officeart/2005/8/layout/process2"/>
    <dgm:cxn modelId="{4A2B0BCB-BEA1-4087-807C-395A6010277D}" type="presOf" srcId="{A322781A-158E-4509-BE21-CB1E5BC20C5F}" destId="{D8AB2509-469B-44AF-AC1F-E44052542B35}" srcOrd="0" destOrd="0" presId="urn:microsoft.com/office/officeart/2005/8/layout/process2"/>
    <dgm:cxn modelId="{DF372091-F582-4E57-9BC9-214BB39B4BEF}" type="presOf" srcId="{929E3E6A-8DA3-4C0C-BC9B-EB790E470736}" destId="{DF321A65-64D1-4581-A9F5-4A5F144B06E1}" srcOrd="0" destOrd="0" presId="urn:microsoft.com/office/officeart/2005/8/layout/process2"/>
    <dgm:cxn modelId="{1982CD70-BE7B-43D0-9097-0B510E627212}" type="presOf" srcId="{4D6BE7B7-CBB6-49CC-B619-22A5237EAFAD}" destId="{B77DD6B2-64E1-4614-90C0-45575AD26301}" srcOrd="0" destOrd="0" presId="urn:microsoft.com/office/officeart/2005/8/layout/process2"/>
    <dgm:cxn modelId="{C4D4DB6B-89D2-4D54-9A98-F2A3B0C18EAE}" srcId="{929E3E6A-8DA3-4C0C-BC9B-EB790E470736}" destId="{BCD02F83-A70B-4D8E-8DC9-8DBC40F24A61}" srcOrd="1" destOrd="0" parTransId="{199D14EE-DAE6-4713-9B1F-33AE425C4B90}" sibTransId="{4D6BE7B7-CBB6-49CC-B619-22A5237EAFAD}"/>
    <dgm:cxn modelId="{96CF4218-573A-448F-A57A-D7A48834B81B}" type="presOf" srcId="{BCD02F83-A70B-4D8E-8DC9-8DBC40F24A61}" destId="{8FD13CA3-9F81-4BA5-AF7F-A8969F37108D}" srcOrd="0" destOrd="0" presId="urn:microsoft.com/office/officeart/2005/8/layout/process2"/>
    <dgm:cxn modelId="{B6B0DAC3-182C-4EE9-890B-46F598A7C3F4}" type="presOf" srcId="{89139D90-5A4A-4628-A38D-97A83305934F}" destId="{4080D68D-9F0C-47CC-BD8E-4F946FAC6A4C}" srcOrd="0" destOrd="0" presId="urn:microsoft.com/office/officeart/2005/8/layout/process2"/>
    <dgm:cxn modelId="{CBF3AEE1-07F4-4B58-A9C3-817C101A821B}" srcId="{929E3E6A-8DA3-4C0C-BC9B-EB790E470736}" destId="{A322781A-158E-4509-BE21-CB1E5BC20C5F}" srcOrd="0" destOrd="0" parTransId="{4B343721-ADC9-4604-94F6-90174E332090}" sibTransId="{89139D90-5A4A-4628-A38D-97A83305934F}"/>
    <dgm:cxn modelId="{671AD2F9-DB8D-4F77-8280-FD79D45B6F4B}" type="presParOf" srcId="{DF321A65-64D1-4581-A9F5-4A5F144B06E1}" destId="{D8AB2509-469B-44AF-AC1F-E44052542B35}" srcOrd="0" destOrd="0" presId="urn:microsoft.com/office/officeart/2005/8/layout/process2"/>
    <dgm:cxn modelId="{E3CA3BDD-55AB-465F-AD9D-A75C74D0322B}" type="presParOf" srcId="{DF321A65-64D1-4581-A9F5-4A5F144B06E1}" destId="{4080D68D-9F0C-47CC-BD8E-4F946FAC6A4C}" srcOrd="1" destOrd="0" presId="urn:microsoft.com/office/officeart/2005/8/layout/process2"/>
    <dgm:cxn modelId="{9E8F22F8-8111-48D5-A103-2558D5097086}" type="presParOf" srcId="{4080D68D-9F0C-47CC-BD8E-4F946FAC6A4C}" destId="{19FC2C2E-7637-42E3-BD91-80FE30D0861A}" srcOrd="0" destOrd="0" presId="urn:microsoft.com/office/officeart/2005/8/layout/process2"/>
    <dgm:cxn modelId="{6C9F01EE-8107-45DF-A1ED-96928D66563A}" type="presParOf" srcId="{DF321A65-64D1-4581-A9F5-4A5F144B06E1}" destId="{8FD13CA3-9F81-4BA5-AF7F-A8969F37108D}" srcOrd="2" destOrd="0" presId="urn:microsoft.com/office/officeart/2005/8/layout/process2"/>
    <dgm:cxn modelId="{F1E4D36E-FAA6-4B53-93C1-102D28C697BF}" type="presParOf" srcId="{DF321A65-64D1-4581-A9F5-4A5F144B06E1}" destId="{B77DD6B2-64E1-4614-90C0-45575AD26301}" srcOrd="3" destOrd="0" presId="urn:microsoft.com/office/officeart/2005/8/layout/process2"/>
    <dgm:cxn modelId="{7F853973-6ED1-42E0-B3EC-5AE5D18A711A}" type="presParOf" srcId="{B77DD6B2-64E1-4614-90C0-45575AD26301}" destId="{91D7DC50-D376-4A08-9C0F-06E3AA766BAB}" srcOrd="0" destOrd="0" presId="urn:microsoft.com/office/officeart/2005/8/layout/process2"/>
    <dgm:cxn modelId="{3912848C-221F-4464-BF02-EFD77D2D1161}" type="presParOf" srcId="{DF321A65-64D1-4581-A9F5-4A5F144B06E1}" destId="{628AA661-D143-494D-A5AE-5D094B16924A}" srcOrd="4" destOrd="0" presId="urn:microsoft.com/office/officeart/2005/8/layout/process2"/>
  </dgm:cxnLst>
  <dgm:bg>
    <a:noFill/>
  </dgm:bg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C04260-4F5F-4753-B61D-2460D1FA5E3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6FD5F-C3B2-492D-80BF-79E62FA92C4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/>
            <a:t>Администраторы</a:t>
          </a:r>
        </a:p>
      </dgm:t>
    </dgm:pt>
    <dgm:pt modelId="{D1A6E5B9-8522-4CE3-9692-8CA5A2E591D5}" type="parTrans" cxnId="{51743F87-45FC-4BFB-A0A4-2253E7D1EC07}">
      <dgm:prSet/>
      <dgm:spPr/>
      <dgm:t>
        <a:bodyPr/>
        <a:lstStyle/>
        <a:p>
          <a:endParaRPr lang="ru-RU"/>
        </a:p>
      </dgm:t>
    </dgm:pt>
    <dgm:pt modelId="{3A7E83E8-1CBB-4C43-8226-3F404CFB5E6E}" type="sibTrans" cxnId="{51743F87-45FC-4BFB-A0A4-2253E7D1EC07}">
      <dgm:prSet/>
      <dgm:spPr/>
      <dgm:t>
        <a:bodyPr/>
        <a:lstStyle/>
        <a:p>
          <a:endParaRPr lang="ru-RU"/>
        </a:p>
      </dgm:t>
    </dgm:pt>
    <dgm:pt modelId="{3D17CC70-0277-4126-9127-6020E287107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Разрабатывают концепт ВСОКО как организационной основы развития школы</a:t>
          </a:r>
        </a:p>
        <a:p>
          <a:r>
            <a:rPr lang="ru-RU" dirty="0">
              <a:solidFill>
                <a:schemeClr val="tx1"/>
              </a:solidFill>
            </a:rPr>
            <a:t>Предъявляют  требование </a:t>
          </a:r>
          <a:r>
            <a:rPr lang="ru-RU" dirty="0" smtClean="0">
              <a:solidFill>
                <a:schemeClr val="tx1"/>
              </a:solidFill>
            </a:rPr>
            <a:t>объективности </a:t>
          </a:r>
          <a:r>
            <a:rPr lang="ru-RU" dirty="0">
              <a:solidFill>
                <a:schemeClr val="tx1"/>
              </a:solidFill>
            </a:rPr>
            <a:t>ВСОКО</a:t>
          </a:r>
        </a:p>
        <a:p>
          <a:r>
            <a:rPr lang="ru-RU" dirty="0">
              <a:solidFill>
                <a:schemeClr val="tx1"/>
              </a:solidFill>
            </a:rPr>
            <a:t>Обеспечивают  сбор и обработку данных </a:t>
          </a:r>
        </a:p>
        <a:p>
          <a:r>
            <a:rPr lang="ru-RU" dirty="0">
              <a:solidFill>
                <a:schemeClr val="tx1"/>
              </a:solidFill>
            </a:rPr>
            <a:t>Принимают решения на основе данных</a:t>
          </a:r>
        </a:p>
      </dgm:t>
    </dgm:pt>
    <dgm:pt modelId="{A897CA7B-B162-47F7-B6B4-380AEDCA2FA2}" type="parTrans" cxnId="{FD972250-3C9C-48A0-BF12-A647C5A16E49}">
      <dgm:prSet/>
      <dgm:spPr/>
      <dgm:t>
        <a:bodyPr/>
        <a:lstStyle/>
        <a:p>
          <a:endParaRPr lang="ru-RU"/>
        </a:p>
      </dgm:t>
    </dgm:pt>
    <dgm:pt modelId="{52A520FD-6648-4128-862B-BEDAC6F1B2FB}" type="sibTrans" cxnId="{FD972250-3C9C-48A0-BF12-A647C5A16E49}">
      <dgm:prSet/>
      <dgm:spPr/>
      <dgm:t>
        <a:bodyPr/>
        <a:lstStyle/>
        <a:p>
          <a:endParaRPr lang="ru-RU"/>
        </a:p>
      </dgm:t>
    </dgm:pt>
    <dgm:pt modelId="{2DDCA4EC-7445-4EC4-99E4-E7E01CAD777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/>
            <a:t>Педагоги</a:t>
          </a:r>
        </a:p>
      </dgm:t>
    </dgm:pt>
    <dgm:pt modelId="{94EADC94-C0FB-41BD-AC8C-A25EA9D51B3D}" type="parTrans" cxnId="{6664A413-FC10-4B4B-807B-C5C29C87BDF6}">
      <dgm:prSet/>
      <dgm:spPr/>
      <dgm:t>
        <a:bodyPr/>
        <a:lstStyle/>
        <a:p>
          <a:endParaRPr lang="ru-RU"/>
        </a:p>
      </dgm:t>
    </dgm:pt>
    <dgm:pt modelId="{1917E9A7-617C-43F0-A582-3369FFCA25E6}" type="sibTrans" cxnId="{6664A413-FC10-4B4B-807B-C5C29C87BDF6}">
      <dgm:prSet/>
      <dgm:spPr/>
      <dgm:t>
        <a:bodyPr/>
        <a:lstStyle/>
        <a:p>
          <a:endParaRPr lang="ru-RU"/>
        </a:p>
      </dgm:t>
    </dgm:pt>
    <dgm:pt modelId="{72B5D6AB-590A-4894-989E-135129064A7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Умеют оценивать и умеют мотивировать </a:t>
          </a:r>
        </a:p>
        <a:p>
          <a:r>
            <a:rPr lang="ru-RU" dirty="0">
              <a:solidFill>
                <a:schemeClr val="tx1"/>
              </a:solidFill>
            </a:rPr>
            <a:t>Владеют своим  предметом</a:t>
          </a:r>
        </a:p>
        <a:p>
          <a:r>
            <a:rPr lang="ru-RU" dirty="0">
              <a:solidFill>
                <a:schemeClr val="tx1"/>
              </a:solidFill>
            </a:rPr>
            <a:t>Практикуют воспитывающее обучение; 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Вовлечены </a:t>
          </a:r>
          <a:r>
            <a:rPr lang="ru-RU" dirty="0">
              <a:solidFill>
                <a:schemeClr val="tx1"/>
              </a:solidFill>
            </a:rPr>
            <a:t>в профессиональную ориентацию учеников</a:t>
          </a:r>
        </a:p>
        <a:p>
          <a:r>
            <a:rPr lang="ru-RU" dirty="0"/>
            <a:t> </a:t>
          </a:r>
        </a:p>
      </dgm:t>
    </dgm:pt>
    <dgm:pt modelId="{C2A6B5A3-28B6-4F55-95E4-7DFBD3A02C62}" type="parTrans" cxnId="{B8A4CE72-2226-4897-A36C-4937635E75E3}">
      <dgm:prSet/>
      <dgm:spPr/>
      <dgm:t>
        <a:bodyPr/>
        <a:lstStyle/>
        <a:p>
          <a:endParaRPr lang="ru-RU"/>
        </a:p>
      </dgm:t>
    </dgm:pt>
    <dgm:pt modelId="{40BA5305-039D-4009-A068-ED4B096A7159}" type="sibTrans" cxnId="{B8A4CE72-2226-4897-A36C-4937635E75E3}">
      <dgm:prSet/>
      <dgm:spPr/>
      <dgm:t>
        <a:bodyPr/>
        <a:lstStyle/>
        <a:p>
          <a:endParaRPr lang="ru-RU"/>
        </a:p>
      </dgm:t>
    </dgm:pt>
    <dgm:pt modelId="{5C4E3468-5F1C-4749-8B5B-C3C9086927C3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/>
            <a:t>Методисты</a:t>
          </a:r>
        </a:p>
      </dgm:t>
    </dgm:pt>
    <dgm:pt modelId="{7CEB5D6A-180E-4928-9F6E-11C2B96749BC}" type="parTrans" cxnId="{72C06CEC-73AF-425F-B0E5-785FCBB8DDAF}">
      <dgm:prSet/>
      <dgm:spPr/>
      <dgm:t>
        <a:bodyPr/>
        <a:lstStyle/>
        <a:p>
          <a:endParaRPr lang="ru-RU"/>
        </a:p>
      </dgm:t>
    </dgm:pt>
    <dgm:pt modelId="{59DF5F12-156C-4575-8863-BB942DEC9A94}" type="sibTrans" cxnId="{72C06CEC-73AF-425F-B0E5-785FCBB8DDAF}">
      <dgm:prSet/>
      <dgm:spPr/>
      <dgm:t>
        <a:bodyPr/>
        <a:lstStyle/>
        <a:p>
          <a:endParaRPr lang="ru-RU"/>
        </a:p>
      </dgm:t>
    </dgm:pt>
    <dgm:pt modelId="{395C6748-448C-432E-A33A-84C91965A83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Контролируют результативность повышения квалификации</a:t>
          </a:r>
        </a:p>
        <a:p>
          <a:r>
            <a:rPr lang="ru-RU" dirty="0">
              <a:solidFill>
                <a:schemeClr val="tx1"/>
              </a:solidFill>
            </a:rPr>
            <a:t>Учитывают дефициты, организуют работу по их восполнению</a:t>
          </a:r>
        </a:p>
        <a:p>
          <a:r>
            <a:rPr lang="ru-RU" dirty="0">
              <a:solidFill>
                <a:schemeClr val="tx1"/>
              </a:solidFill>
            </a:rPr>
            <a:t>Организуют сетевой взаимодействие методистов и проектных методических команд</a:t>
          </a:r>
        </a:p>
      </dgm:t>
    </dgm:pt>
    <dgm:pt modelId="{6320100F-5525-4145-A059-1F35FC5038C7}" type="parTrans" cxnId="{C557370E-38E5-4E61-9D14-1B10CADE6871}">
      <dgm:prSet/>
      <dgm:spPr/>
      <dgm:t>
        <a:bodyPr/>
        <a:lstStyle/>
        <a:p>
          <a:endParaRPr lang="ru-RU"/>
        </a:p>
      </dgm:t>
    </dgm:pt>
    <dgm:pt modelId="{EAF4947D-5CF9-4F54-81E6-68E5DE505395}" type="sibTrans" cxnId="{C557370E-38E5-4E61-9D14-1B10CADE6871}">
      <dgm:prSet/>
      <dgm:spPr/>
      <dgm:t>
        <a:bodyPr/>
        <a:lstStyle/>
        <a:p>
          <a:endParaRPr lang="ru-RU"/>
        </a:p>
      </dgm:t>
    </dgm:pt>
    <dgm:pt modelId="{9F6E9303-D088-419E-87B3-774CF641D20D}" type="pres">
      <dgm:prSet presAssocID="{F5C04260-4F5F-4753-B61D-2460D1FA5E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14FB7-4053-4A1A-9547-19D419239D58}" type="pres">
      <dgm:prSet presAssocID="{E8A6FD5F-C3B2-492D-80BF-79E62FA92C42}" presName="compositeNode" presStyleCnt="0">
        <dgm:presLayoutVars>
          <dgm:bulletEnabled val="1"/>
        </dgm:presLayoutVars>
      </dgm:prSet>
      <dgm:spPr/>
    </dgm:pt>
    <dgm:pt modelId="{64A9D107-FC09-47BA-8596-20481D93AFCB}" type="pres">
      <dgm:prSet presAssocID="{E8A6FD5F-C3B2-492D-80BF-79E62FA92C42}" presName="bgRect" presStyleLbl="node1" presStyleIdx="0" presStyleCnt="3" custLinFactNeighborX="-983" custLinFactNeighborY="-972"/>
      <dgm:spPr/>
      <dgm:t>
        <a:bodyPr/>
        <a:lstStyle/>
        <a:p>
          <a:endParaRPr lang="ru-RU"/>
        </a:p>
      </dgm:t>
    </dgm:pt>
    <dgm:pt modelId="{ABEB13C0-623E-42FD-981C-89E795999640}" type="pres">
      <dgm:prSet presAssocID="{E8A6FD5F-C3B2-492D-80BF-79E62FA92C4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1C90A-D59E-4ED8-A83D-2E06E984C4B5}" type="pres">
      <dgm:prSet presAssocID="{E8A6FD5F-C3B2-492D-80BF-79E62FA92C4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3ED4D-E3B0-4B5F-9757-5CF095B64032}" type="pres">
      <dgm:prSet presAssocID="{3A7E83E8-1CBB-4C43-8226-3F404CFB5E6E}" presName="hSp" presStyleCnt="0"/>
      <dgm:spPr/>
    </dgm:pt>
    <dgm:pt modelId="{01DADD7D-D3B8-4B8E-834C-D74ECAD43335}" type="pres">
      <dgm:prSet presAssocID="{3A7E83E8-1CBB-4C43-8226-3F404CFB5E6E}" presName="vProcSp" presStyleCnt="0"/>
      <dgm:spPr/>
    </dgm:pt>
    <dgm:pt modelId="{B4267FA9-8508-4F80-A2E4-559D84788471}" type="pres">
      <dgm:prSet presAssocID="{3A7E83E8-1CBB-4C43-8226-3F404CFB5E6E}" presName="vSp1" presStyleCnt="0"/>
      <dgm:spPr/>
    </dgm:pt>
    <dgm:pt modelId="{2F819474-D8AA-486E-BBFB-228DB1B4AA24}" type="pres">
      <dgm:prSet presAssocID="{3A7E83E8-1CBB-4C43-8226-3F404CFB5E6E}" presName="simulatedConn" presStyleLbl="solidFgAcc1" presStyleIdx="0" presStyleCnt="2"/>
      <dgm:spPr/>
    </dgm:pt>
    <dgm:pt modelId="{C559F597-268A-4B70-BE10-E6D6570C617E}" type="pres">
      <dgm:prSet presAssocID="{3A7E83E8-1CBB-4C43-8226-3F404CFB5E6E}" presName="vSp2" presStyleCnt="0"/>
      <dgm:spPr/>
    </dgm:pt>
    <dgm:pt modelId="{67E37C49-8D36-463F-B95C-251C8636E360}" type="pres">
      <dgm:prSet presAssocID="{3A7E83E8-1CBB-4C43-8226-3F404CFB5E6E}" presName="sibTrans" presStyleCnt="0"/>
      <dgm:spPr/>
    </dgm:pt>
    <dgm:pt modelId="{1303A200-A6D5-4006-B56A-CCF76D279462}" type="pres">
      <dgm:prSet presAssocID="{2DDCA4EC-7445-4EC4-99E4-E7E01CAD7779}" presName="compositeNode" presStyleCnt="0">
        <dgm:presLayoutVars>
          <dgm:bulletEnabled val="1"/>
        </dgm:presLayoutVars>
      </dgm:prSet>
      <dgm:spPr/>
    </dgm:pt>
    <dgm:pt modelId="{87722FA2-7FE7-49A3-94B0-9B5E355444E0}" type="pres">
      <dgm:prSet presAssocID="{2DDCA4EC-7445-4EC4-99E4-E7E01CAD7779}" presName="bgRect" presStyleLbl="node1" presStyleIdx="1" presStyleCnt="3" custScaleY="108793"/>
      <dgm:spPr/>
      <dgm:t>
        <a:bodyPr/>
        <a:lstStyle/>
        <a:p>
          <a:endParaRPr lang="ru-RU"/>
        </a:p>
      </dgm:t>
    </dgm:pt>
    <dgm:pt modelId="{EB4D800F-9711-4441-A565-1360AE682FC1}" type="pres">
      <dgm:prSet presAssocID="{2DDCA4EC-7445-4EC4-99E4-E7E01CAD777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3C171-AE64-4965-B5A1-DA531F64E00F}" type="pres">
      <dgm:prSet presAssocID="{2DDCA4EC-7445-4EC4-99E4-E7E01CAD777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6B562-5B31-40FD-B357-ACAFE19F6FDA}" type="pres">
      <dgm:prSet presAssocID="{1917E9A7-617C-43F0-A582-3369FFCA25E6}" presName="hSp" presStyleCnt="0"/>
      <dgm:spPr/>
    </dgm:pt>
    <dgm:pt modelId="{4BF87F28-12C9-46B1-9A5B-F4AEFBAD034B}" type="pres">
      <dgm:prSet presAssocID="{1917E9A7-617C-43F0-A582-3369FFCA25E6}" presName="vProcSp" presStyleCnt="0"/>
      <dgm:spPr/>
    </dgm:pt>
    <dgm:pt modelId="{0484C025-1BC4-40C5-916D-DBB530A4169D}" type="pres">
      <dgm:prSet presAssocID="{1917E9A7-617C-43F0-A582-3369FFCA25E6}" presName="vSp1" presStyleCnt="0"/>
      <dgm:spPr/>
    </dgm:pt>
    <dgm:pt modelId="{D265216F-59A2-4CAF-AC58-7B2EB169D693}" type="pres">
      <dgm:prSet presAssocID="{1917E9A7-617C-43F0-A582-3369FFCA25E6}" presName="simulatedConn" presStyleLbl="solidFgAcc1" presStyleIdx="1" presStyleCnt="2"/>
      <dgm:spPr/>
    </dgm:pt>
    <dgm:pt modelId="{5FF9E664-46CC-4BA0-83A2-CD3A7861EDD2}" type="pres">
      <dgm:prSet presAssocID="{1917E9A7-617C-43F0-A582-3369FFCA25E6}" presName="vSp2" presStyleCnt="0"/>
      <dgm:spPr/>
    </dgm:pt>
    <dgm:pt modelId="{5EEA828E-0C84-40F3-AE7C-9E3FC70E7B51}" type="pres">
      <dgm:prSet presAssocID="{1917E9A7-617C-43F0-A582-3369FFCA25E6}" presName="sibTrans" presStyleCnt="0"/>
      <dgm:spPr/>
    </dgm:pt>
    <dgm:pt modelId="{6011D718-CADE-4C41-8202-2A1B78682963}" type="pres">
      <dgm:prSet presAssocID="{5C4E3468-5F1C-4749-8B5B-C3C9086927C3}" presName="compositeNode" presStyleCnt="0">
        <dgm:presLayoutVars>
          <dgm:bulletEnabled val="1"/>
        </dgm:presLayoutVars>
      </dgm:prSet>
      <dgm:spPr/>
    </dgm:pt>
    <dgm:pt modelId="{3C71C0A3-7CB5-4C48-9129-B78C56D8F550}" type="pres">
      <dgm:prSet presAssocID="{5C4E3468-5F1C-4749-8B5B-C3C9086927C3}" presName="bgRect" presStyleLbl="node1" presStyleIdx="2" presStyleCnt="3" custScaleY="118177"/>
      <dgm:spPr/>
      <dgm:t>
        <a:bodyPr/>
        <a:lstStyle/>
        <a:p>
          <a:endParaRPr lang="ru-RU"/>
        </a:p>
      </dgm:t>
    </dgm:pt>
    <dgm:pt modelId="{2ED19C39-F3B1-45FF-A775-2A542D66773B}" type="pres">
      <dgm:prSet presAssocID="{5C4E3468-5F1C-4749-8B5B-C3C9086927C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75F6D-B073-4131-B432-1C744C79525F}" type="pres">
      <dgm:prSet presAssocID="{5C4E3468-5F1C-4749-8B5B-C3C9086927C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7370E-38E5-4E61-9D14-1B10CADE6871}" srcId="{5C4E3468-5F1C-4749-8B5B-C3C9086927C3}" destId="{395C6748-448C-432E-A33A-84C91965A83B}" srcOrd="0" destOrd="0" parTransId="{6320100F-5525-4145-A059-1F35FC5038C7}" sibTransId="{EAF4947D-5CF9-4F54-81E6-68E5DE505395}"/>
    <dgm:cxn modelId="{3D3E2F16-E111-4A6A-B9F7-D17F4B3902C7}" type="presOf" srcId="{F5C04260-4F5F-4753-B61D-2460D1FA5E35}" destId="{9F6E9303-D088-419E-87B3-774CF641D20D}" srcOrd="0" destOrd="0" presId="urn:microsoft.com/office/officeart/2005/8/layout/hProcess7"/>
    <dgm:cxn modelId="{72C06CEC-73AF-425F-B0E5-785FCBB8DDAF}" srcId="{F5C04260-4F5F-4753-B61D-2460D1FA5E35}" destId="{5C4E3468-5F1C-4749-8B5B-C3C9086927C3}" srcOrd="2" destOrd="0" parTransId="{7CEB5D6A-180E-4928-9F6E-11C2B96749BC}" sibTransId="{59DF5F12-156C-4575-8863-BB942DEC9A94}"/>
    <dgm:cxn modelId="{D3F1CA88-E313-48FD-A65A-444CE1F18C8E}" type="presOf" srcId="{2DDCA4EC-7445-4EC4-99E4-E7E01CAD7779}" destId="{87722FA2-7FE7-49A3-94B0-9B5E355444E0}" srcOrd="0" destOrd="0" presId="urn:microsoft.com/office/officeart/2005/8/layout/hProcess7"/>
    <dgm:cxn modelId="{05FEF17A-A4FC-488D-9BFC-A0D1318797E8}" type="presOf" srcId="{395C6748-448C-432E-A33A-84C91965A83B}" destId="{EB875F6D-B073-4131-B432-1C744C79525F}" srcOrd="0" destOrd="0" presId="urn:microsoft.com/office/officeart/2005/8/layout/hProcess7"/>
    <dgm:cxn modelId="{C0C29E46-A65D-407C-8214-F21B1F7977D1}" type="presOf" srcId="{72B5D6AB-590A-4894-989E-135129064A70}" destId="{3043C171-AE64-4965-B5A1-DA531F64E00F}" srcOrd="0" destOrd="0" presId="urn:microsoft.com/office/officeart/2005/8/layout/hProcess7"/>
    <dgm:cxn modelId="{FD972250-3C9C-48A0-BF12-A647C5A16E49}" srcId="{E8A6FD5F-C3B2-492D-80BF-79E62FA92C42}" destId="{3D17CC70-0277-4126-9127-6020E2871075}" srcOrd="0" destOrd="0" parTransId="{A897CA7B-B162-47F7-B6B4-380AEDCA2FA2}" sibTransId="{52A520FD-6648-4128-862B-BEDAC6F1B2FB}"/>
    <dgm:cxn modelId="{3C0F8C4D-3867-4590-960E-78E972CAB39A}" type="presOf" srcId="{E8A6FD5F-C3B2-492D-80BF-79E62FA92C42}" destId="{64A9D107-FC09-47BA-8596-20481D93AFCB}" srcOrd="0" destOrd="0" presId="urn:microsoft.com/office/officeart/2005/8/layout/hProcess7"/>
    <dgm:cxn modelId="{6664A413-FC10-4B4B-807B-C5C29C87BDF6}" srcId="{F5C04260-4F5F-4753-B61D-2460D1FA5E35}" destId="{2DDCA4EC-7445-4EC4-99E4-E7E01CAD7779}" srcOrd="1" destOrd="0" parTransId="{94EADC94-C0FB-41BD-AC8C-A25EA9D51B3D}" sibTransId="{1917E9A7-617C-43F0-A582-3369FFCA25E6}"/>
    <dgm:cxn modelId="{51743F87-45FC-4BFB-A0A4-2253E7D1EC07}" srcId="{F5C04260-4F5F-4753-B61D-2460D1FA5E35}" destId="{E8A6FD5F-C3B2-492D-80BF-79E62FA92C42}" srcOrd="0" destOrd="0" parTransId="{D1A6E5B9-8522-4CE3-9692-8CA5A2E591D5}" sibTransId="{3A7E83E8-1CBB-4C43-8226-3F404CFB5E6E}"/>
    <dgm:cxn modelId="{83591505-44EC-4A31-9EFC-964AC4D9667A}" type="presOf" srcId="{5C4E3468-5F1C-4749-8B5B-C3C9086927C3}" destId="{3C71C0A3-7CB5-4C48-9129-B78C56D8F550}" srcOrd="0" destOrd="0" presId="urn:microsoft.com/office/officeart/2005/8/layout/hProcess7"/>
    <dgm:cxn modelId="{4737B34C-443A-4571-9B5B-02BE666B3B60}" type="presOf" srcId="{3D17CC70-0277-4126-9127-6020E2871075}" destId="{3421C90A-D59E-4ED8-A83D-2E06E984C4B5}" srcOrd="0" destOrd="0" presId="urn:microsoft.com/office/officeart/2005/8/layout/hProcess7"/>
    <dgm:cxn modelId="{B62980E4-3003-495D-82FE-5D4697BAE28A}" type="presOf" srcId="{5C4E3468-5F1C-4749-8B5B-C3C9086927C3}" destId="{2ED19C39-F3B1-45FF-A775-2A542D66773B}" srcOrd="1" destOrd="0" presId="urn:microsoft.com/office/officeart/2005/8/layout/hProcess7"/>
    <dgm:cxn modelId="{B8A4CE72-2226-4897-A36C-4937635E75E3}" srcId="{2DDCA4EC-7445-4EC4-99E4-E7E01CAD7779}" destId="{72B5D6AB-590A-4894-989E-135129064A70}" srcOrd="0" destOrd="0" parTransId="{C2A6B5A3-28B6-4F55-95E4-7DFBD3A02C62}" sibTransId="{40BA5305-039D-4009-A068-ED4B096A7159}"/>
    <dgm:cxn modelId="{3BD02B76-379A-46E3-9489-055096D1B0BC}" type="presOf" srcId="{E8A6FD5F-C3B2-492D-80BF-79E62FA92C42}" destId="{ABEB13C0-623E-42FD-981C-89E795999640}" srcOrd="1" destOrd="0" presId="urn:microsoft.com/office/officeart/2005/8/layout/hProcess7"/>
    <dgm:cxn modelId="{D34DE60C-77B7-47B7-88B2-C7E02A1A68F1}" type="presOf" srcId="{2DDCA4EC-7445-4EC4-99E4-E7E01CAD7779}" destId="{EB4D800F-9711-4441-A565-1360AE682FC1}" srcOrd="1" destOrd="0" presId="urn:microsoft.com/office/officeart/2005/8/layout/hProcess7"/>
    <dgm:cxn modelId="{756AED6D-1F89-4EFD-995B-E3227C8877FF}" type="presParOf" srcId="{9F6E9303-D088-419E-87B3-774CF641D20D}" destId="{98A14FB7-4053-4A1A-9547-19D419239D58}" srcOrd="0" destOrd="0" presId="urn:microsoft.com/office/officeart/2005/8/layout/hProcess7"/>
    <dgm:cxn modelId="{3439CC5B-0442-4B87-8FC8-C8CCF3713188}" type="presParOf" srcId="{98A14FB7-4053-4A1A-9547-19D419239D58}" destId="{64A9D107-FC09-47BA-8596-20481D93AFCB}" srcOrd="0" destOrd="0" presId="urn:microsoft.com/office/officeart/2005/8/layout/hProcess7"/>
    <dgm:cxn modelId="{AACC2BF2-CF04-4D57-B50D-17F22B138DC6}" type="presParOf" srcId="{98A14FB7-4053-4A1A-9547-19D419239D58}" destId="{ABEB13C0-623E-42FD-981C-89E795999640}" srcOrd="1" destOrd="0" presId="urn:microsoft.com/office/officeart/2005/8/layout/hProcess7"/>
    <dgm:cxn modelId="{B9DF9BC0-1BFC-4A6B-A67B-DBD5B85EFA2B}" type="presParOf" srcId="{98A14FB7-4053-4A1A-9547-19D419239D58}" destId="{3421C90A-D59E-4ED8-A83D-2E06E984C4B5}" srcOrd="2" destOrd="0" presId="urn:microsoft.com/office/officeart/2005/8/layout/hProcess7"/>
    <dgm:cxn modelId="{AAC4DEF4-4CC2-43B6-B06C-27C3F34F6E56}" type="presParOf" srcId="{9F6E9303-D088-419E-87B3-774CF641D20D}" destId="{1213ED4D-E3B0-4B5F-9757-5CF095B64032}" srcOrd="1" destOrd="0" presId="urn:microsoft.com/office/officeart/2005/8/layout/hProcess7"/>
    <dgm:cxn modelId="{1DB2F4E9-7914-448F-844E-B4600B70B11E}" type="presParOf" srcId="{9F6E9303-D088-419E-87B3-774CF641D20D}" destId="{01DADD7D-D3B8-4B8E-834C-D74ECAD43335}" srcOrd="2" destOrd="0" presId="urn:microsoft.com/office/officeart/2005/8/layout/hProcess7"/>
    <dgm:cxn modelId="{0841D170-9F5B-4E7A-BBC2-14B6CFF3273C}" type="presParOf" srcId="{01DADD7D-D3B8-4B8E-834C-D74ECAD43335}" destId="{B4267FA9-8508-4F80-A2E4-559D84788471}" srcOrd="0" destOrd="0" presId="urn:microsoft.com/office/officeart/2005/8/layout/hProcess7"/>
    <dgm:cxn modelId="{66644CB8-6688-48BF-B3F4-D76629B13BBC}" type="presParOf" srcId="{01DADD7D-D3B8-4B8E-834C-D74ECAD43335}" destId="{2F819474-D8AA-486E-BBFB-228DB1B4AA24}" srcOrd="1" destOrd="0" presId="urn:microsoft.com/office/officeart/2005/8/layout/hProcess7"/>
    <dgm:cxn modelId="{744CA969-2D00-41F8-A4E7-DD765EC1EF18}" type="presParOf" srcId="{01DADD7D-D3B8-4B8E-834C-D74ECAD43335}" destId="{C559F597-268A-4B70-BE10-E6D6570C617E}" srcOrd="2" destOrd="0" presId="urn:microsoft.com/office/officeart/2005/8/layout/hProcess7"/>
    <dgm:cxn modelId="{BD174002-C17C-4C7F-8BE1-3A4CE47F16EA}" type="presParOf" srcId="{9F6E9303-D088-419E-87B3-774CF641D20D}" destId="{67E37C49-8D36-463F-B95C-251C8636E360}" srcOrd="3" destOrd="0" presId="urn:microsoft.com/office/officeart/2005/8/layout/hProcess7"/>
    <dgm:cxn modelId="{D15607B0-B633-40E7-B38E-553A1001A52D}" type="presParOf" srcId="{9F6E9303-D088-419E-87B3-774CF641D20D}" destId="{1303A200-A6D5-4006-B56A-CCF76D279462}" srcOrd="4" destOrd="0" presId="urn:microsoft.com/office/officeart/2005/8/layout/hProcess7"/>
    <dgm:cxn modelId="{2E747BEE-5A4A-4DDA-B077-FA01AD84901C}" type="presParOf" srcId="{1303A200-A6D5-4006-B56A-CCF76D279462}" destId="{87722FA2-7FE7-49A3-94B0-9B5E355444E0}" srcOrd="0" destOrd="0" presId="urn:microsoft.com/office/officeart/2005/8/layout/hProcess7"/>
    <dgm:cxn modelId="{3E78D73B-0D18-4D6B-A610-5A5A0C2C18A0}" type="presParOf" srcId="{1303A200-A6D5-4006-B56A-CCF76D279462}" destId="{EB4D800F-9711-4441-A565-1360AE682FC1}" srcOrd="1" destOrd="0" presId="urn:microsoft.com/office/officeart/2005/8/layout/hProcess7"/>
    <dgm:cxn modelId="{CB6654E5-C952-45F6-A226-DDE51C895DC4}" type="presParOf" srcId="{1303A200-A6D5-4006-B56A-CCF76D279462}" destId="{3043C171-AE64-4965-B5A1-DA531F64E00F}" srcOrd="2" destOrd="0" presId="urn:microsoft.com/office/officeart/2005/8/layout/hProcess7"/>
    <dgm:cxn modelId="{90C03D40-6B38-467F-AB71-4BC722F5E2EE}" type="presParOf" srcId="{9F6E9303-D088-419E-87B3-774CF641D20D}" destId="{15E6B562-5B31-40FD-B357-ACAFE19F6FDA}" srcOrd="5" destOrd="0" presId="urn:microsoft.com/office/officeart/2005/8/layout/hProcess7"/>
    <dgm:cxn modelId="{365BC766-D289-44F9-A93E-8FF6804380BB}" type="presParOf" srcId="{9F6E9303-D088-419E-87B3-774CF641D20D}" destId="{4BF87F28-12C9-46B1-9A5B-F4AEFBAD034B}" srcOrd="6" destOrd="0" presId="urn:microsoft.com/office/officeart/2005/8/layout/hProcess7"/>
    <dgm:cxn modelId="{5DCCE800-7237-4C19-B3D0-145F662B1A11}" type="presParOf" srcId="{4BF87F28-12C9-46B1-9A5B-F4AEFBAD034B}" destId="{0484C025-1BC4-40C5-916D-DBB530A4169D}" srcOrd="0" destOrd="0" presId="urn:microsoft.com/office/officeart/2005/8/layout/hProcess7"/>
    <dgm:cxn modelId="{167639AE-12C4-49A6-B3F9-E4267188675E}" type="presParOf" srcId="{4BF87F28-12C9-46B1-9A5B-F4AEFBAD034B}" destId="{D265216F-59A2-4CAF-AC58-7B2EB169D693}" srcOrd="1" destOrd="0" presId="urn:microsoft.com/office/officeart/2005/8/layout/hProcess7"/>
    <dgm:cxn modelId="{8312FA1A-9F32-475B-AEAF-2A0719FE14B5}" type="presParOf" srcId="{4BF87F28-12C9-46B1-9A5B-F4AEFBAD034B}" destId="{5FF9E664-46CC-4BA0-83A2-CD3A7861EDD2}" srcOrd="2" destOrd="0" presId="urn:microsoft.com/office/officeart/2005/8/layout/hProcess7"/>
    <dgm:cxn modelId="{B907709B-2874-4512-A581-CCEFAFDF51A7}" type="presParOf" srcId="{9F6E9303-D088-419E-87B3-774CF641D20D}" destId="{5EEA828E-0C84-40F3-AE7C-9E3FC70E7B51}" srcOrd="7" destOrd="0" presId="urn:microsoft.com/office/officeart/2005/8/layout/hProcess7"/>
    <dgm:cxn modelId="{17706CD8-D851-4076-B31E-B3F735CE4C0E}" type="presParOf" srcId="{9F6E9303-D088-419E-87B3-774CF641D20D}" destId="{6011D718-CADE-4C41-8202-2A1B78682963}" srcOrd="8" destOrd="0" presId="urn:microsoft.com/office/officeart/2005/8/layout/hProcess7"/>
    <dgm:cxn modelId="{96ABF0D3-F5D1-4CA7-991C-B14C22928693}" type="presParOf" srcId="{6011D718-CADE-4C41-8202-2A1B78682963}" destId="{3C71C0A3-7CB5-4C48-9129-B78C56D8F550}" srcOrd="0" destOrd="0" presId="urn:microsoft.com/office/officeart/2005/8/layout/hProcess7"/>
    <dgm:cxn modelId="{F95FBB8E-14BB-453E-AAEE-48E53F42D2BB}" type="presParOf" srcId="{6011D718-CADE-4C41-8202-2A1B78682963}" destId="{2ED19C39-F3B1-45FF-A775-2A542D66773B}" srcOrd="1" destOrd="0" presId="urn:microsoft.com/office/officeart/2005/8/layout/hProcess7"/>
    <dgm:cxn modelId="{FF23FD4B-CD70-414F-B45D-C12319715E0C}" type="presParOf" srcId="{6011D718-CADE-4C41-8202-2A1B78682963}" destId="{EB875F6D-B073-4131-B432-1C744C79525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9B624-237A-4A58-BCC7-2576E33D9FF4}">
      <dsp:nvSpPr>
        <dsp:cNvPr id="0" name=""/>
        <dsp:cNvSpPr/>
      </dsp:nvSpPr>
      <dsp:spPr>
        <a:xfrm>
          <a:off x="1045180" y="0"/>
          <a:ext cx="4742121" cy="4742121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D75AE-2AE0-45E6-AA7C-F008D45B2717}">
      <dsp:nvSpPr>
        <dsp:cNvPr id="0" name=""/>
        <dsp:cNvSpPr/>
      </dsp:nvSpPr>
      <dsp:spPr>
        <a:xfrm>
          <a:off x="3416240" y="474988"/>
          <a:ext cx="3082378" cy="794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Федеральная система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оценки качества образования</a:t>
          </a:r>
          <a:endParaRPr lang="ru-RU" sz="1600" b="1" kern="1200" dirty="0"/>
        </a:p>
      </dsp:txBody>
      <dsp:txXfrm>
        <a:off x="3455033" y="513781"/>
        <a:ext cx="3004792" cy="717089"/>
      </dsp:txXfrm>
    </dsp:sp>
    <dsp:sp modelId="{77729232-54F6-4DC3-9F57-4D2B4673733A}">
      <dsp:nvSpPr>
        <dsp:cNvPr id="0" name=""/>
        <dsp:cNvSpPr/>
      </dsp:nvSpPr>
      <dsp:spPr>
        <a:xfrm>
          <a:off x="3416240" y="1368998"/>
          <a:ext cx="3082378" cy="794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Региональная система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оценки качества образования</a:t>
          </a:r>
          <a:endParaRPr lang="ru-RU" sz="1600" b="1" kern="1200" dirty="0"/>
        </a:p>
      </dsp:txBody>
      <dsp:txXfrm>
        <a:off x="3455033" y="1407791"/>
        <a:ext cx="3004792" cy="717089"/>
      </dsp:txXfrm>
    </dsp:sp>
    <dsp:sp modelId="{C7F44C91-824F-482F-A6B7-4AE551CDDC3F}">
      <dsp:nvSpPr>
        <dsp:cNvPr id="0" name=""/>
        <dsp:cNvSpPr/>
      </dsp:nvSpPr>
      <dsp:spPr>
        <a:xfrm>
          <a:off x="3433810" y="2263008"/>
          <a:ext cx="3082378" cy="794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Муниципальная система оценки качества образования</a:t>
          </a:r>
          <a:endParaRPr lang="ru-RU" sz="1600" b="1" kern="1200" dirty="0"/>
        </a:p>
      </dsp:txBody>
      <dsp:txXfrm>
        <a:off x="3472603" y="2301801"/>
        <a:ext cx="3004792" cy="717089"/>
      </dsp:txXfrm>
    </dsp:sp>
    <dsp:sp modelId="{F4889F13-6A73-4245-9B38-AA266B8F4ABD}">
      <dsp:nvSpPr>
        <dsp:cNvPr id="0" name=""/>
        <dsp:cNvSpPr/>
      </dsp:nvSpPr>
      <dsp:spPr>
        <a:xfrm>
          <a:off x="3416240" y="3157018"/>
          <a:ext cx="3082378" cy="10107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Внутренняя система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 оценки качества образования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образовательной организации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465582" y="3206360"/>
        <a:ext cx="2983694" cy="912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99BA2-5137-4C29-8F6E-879AF0314E5C}">
      <dsp:nvSpPr>
        <dsp:cNvPr id="0" name=""/>
        <dsp:cNvSpPr/>
      </dsp:nvSpPr>
      <dsp:spPr>
        <a:xfrm>
          <a:off x="0" y="0"/>
          <a:ext cx="4219633" cy="490025"/>
        </a:xfrm>
        <a:prstGeom prst="roundRect">
          <a:avLst/>
        </a:prstGeom>
        <a:solidFill>
          <a:srgbClr val="DB5F13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strike="noStrike" kern="1200" cap="none" baseline="0" noProof="0">
              <a:solidFill>
                <a:schemeClr val="tx1"/>
              </a:solidFill>
              <a:latin typeface="Calibri"/>
              <a:cs typeface="Calibri"/>
            </a:rPr>
            <a:t>ВСОКО</a:t>
          </a:r>
          <a:endParaRPr lang="ru-RU" sz="2400" b="1" kern="1200">
            <a:solidFill>
              <a:schemeClr val="tx1"/>
            </a:solidFill>
          </a:endParaRPr>
        </a:p>
      </dsp:txBody>
      <dsp:txXfrm>
        <a:off x="23921" y="23921"/>
        <a:ext cx="4171791" cy="442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C92F-69DE-4821-A08B-58F5FF5BCC66}">
      <dsp:nvSpPr>
        <dsp:cNvPr id="0" name=""/>
        <dsp:cNvSpPr/>
      </dsp:nvSpPr>
      <dsp:spPr>
        <a:xfrm>
          <a:off x="2319" y="461194"/>
          <a:ext cx="1839782" cy="11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baseline="0" noProof="0">
              <a:solidFill>
                <a:schemeClr val="tx1"/>
              </a:solidFill>
              <a:latin typeface="Calibri"/>
              <a:cs typeface="Calibri"/>
            </a:rPr>
            <a:t>СТРУКТУРА И НАПРАВЛЕНИЯ</a:t>
          </a:r>
        </a:p>
      </dsp:txBody>
      <dsp:txXfrm>
        <a:off x="2319" y="461194"/>
        <a:ext cx="1839782" cy="1103869"/>
      </dsp:txXfrm>
    </dsp:sp>
    <dsp:sp modelId="{BE24A1C0-9A22-4781-A13C-3D6CB8AB8B47}">
      <dsp:nvSpPr>
        <dsp:cNvPr id="0" name=""/>
        <dsp:cNvSpPr/>
      </dsp:nvSpPr>
      <dsp:spPr>
        <a:xfrm>
          <a:off x="2026079" y="461194"/>
          <a:ext cx="1839782" cy="11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ПОРЯДОК КОНТРОЛЬНО-ОЦЕНОЧНЫХ ПРОЦЕДУР</a:t>
          </a:r>
        </a:p>
      </dsp:txBody>
      <dsp:txXfrm>
        <a:off x="2026079" y="461194"/>
        <a:ext cx="1839782" cy="1103869"/>
      </dsp:txXfrm>
    </dsp:sp>
    <dsp:sp modelId="{A88356B5-5CFB-46B5-A55C-DE33CF5A9723}">
      <dsp:nvSpPr>
        <dsp:cNvPr id="0" name=""/>
        <dsp:cNvSpPr/>
      </dsp:nvSpPr>
      <dsp:spPr>
        <a:xfrm>
          <a:off x="4049839" y="461194"/>
          <a:ext cx="1839782" cy="11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Calibri"/>
            </a:rPr>
            <a:t>КРИТЕРИАЛЬНАЯ РАМКА </a:t>
          </a:r>
          <a:r>
            <a:rPr lang="ru-RU" sz="1600" kern="1200" dirty="0" smtClean="0">
              <a:solidFill>
                <a:schemeClr val="tx1"/>
              </a:solidFill>
              <a:latin typeface="Calibri"/>
            </a:rPr>
            <a:t>ОЦЕНКИ </a:t>
          </a:r>
          <a:r>
            <a:rPr lang="ru-RU" sz="1600" kern="1200" dirty="0">
              <a:solidFill>
                <a:schemeClr val="tx1"/>
              </a:solidFill>
              <a:latin typeface="Calibri"/>
            </a:rPr>
            <a:t>ОБРАЗОВАТЕЛЬНЫХ РЕЗУЛЬТАТОВ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49839" y="461194"/>
        <a:ext cx="1839782" cy="1103869"/>
      </dsp:txXfrm>
    </dsp:sp>
    <dsp:sp modelId="{45EDE28C-FB51-4074-B6D8-891DB645691A}">
      <dsp:nvSpPr>
        <dsp:cNvPr id="0" name=""/>
        <dsp:cNvSpPr/>
      </dsp:nvSpPr>
      <dsp:spPr>
        <a:xfrm>
          <a:off x="6035130" y="456613"/>
          <a:ext cx="1839782" cy="11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Calibri"/>
            </a:rPr>
            <a:t>СОСТАВ МОНИТОРИНГОВ</a:t>
          </a:r>
          <a:endParaRPr lang="ru-RU" sz="1600" kern="1200">
            <a:solidFill>
              <a:schemeClr val="tx1"/>
            </a:solidFill>
          </a:endParaRPr>
        </a:p>
      </dsp:txBody>
      <dsp:txXfrm>
        <a:off x="6035130" y="456613"/>
        <a:ext cx="1839782" cy="1103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B2509-469B-44AF-AC1F-E44052542B35}">
      <dsp:nvSpPr>
        <dsp:cNvPr id="0" name=""/>
        <dsp:cNvSpPr/>
      </dsp:nvSpPr>
      <dsp:spPr>
        <a:xfrm>
          <a:off x="0" y="87761"/>
          <a:ext cx="2400147" cy="120423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 Локальный нормативный акт, регламентирующий ВСОКО</a:t>
          </a:r>
        </a:p>
      </dsp:txBody>
      <dsp:txXfrm>
        <a:off x="35271" y="123032"/>
        <a:ext cx="2329605" cy="1133689"/>
      </dsp:txXfrm>
    </dsp:sp>
    <dsp:sp modelId="{4080D68D-9F0C-47CC-BD8E-4F946FAC6A4C}">
      <dsp:nvSpPr>
        <dsp:cNvPr id="0" name=""/>
        <dsp:cNvSpPr/>
      </dsp:nvSpPr>
      <dsp:spPr>
        <a:xfrm rot="5400000">
          <a:off x="988971" y="1281491"/>
          <a:ext cx="422204" cy="58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>
          <a:solidFill>
            <a:srgbClr val="DB5F1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 rot="-5400000">
        <a:off x="1024891" y="1362360"/>
        <a:ext cx="350366" cy="295543"/>
      </dsp:txXfrm>
    </dsp:sp>
    <dsp:sp modelId="{8FD13CA3-9F81-4BA5-AF7F-A8969F37108D}">
      <dsp:nvSpPr>
        <dsp:cNvPr id="0" name=""/>
        <dsp:cNvSpPr/>
      </dsp:nvSpPr>
      <dsp:spPr>
        <a:xfrm>
          <a:off x="0" y="1854932"/>
          <a:ext cx="2400147" cy="12976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План/Программа/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Регламент/График/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Циклограмма </a:t>
          </a:r>
          <a:r>
            <a:rPr lang="ru-RU" sz="1600" b="1" kern="1200" dirty="0">
              <a:solidFill>
                <a:schemeClr val="tx1"/>
              </a:solidFill>
            </a:rPr>
            <a:t>процедур ВСОКО на учебный год</a:t>
          </a:r>
        </a:p>
      </dsp:txBody>
      <dsp:txXfrm>
        <a:off x="38007" y="1892939"/>
        <a:ext cx="2324133" cy="1221635"/>
      </dsp:txXfrm>
    </dsp:sp>
    <dsp:sp modelId="{B77DD6B2-64E1-4614-90C0-45575AD26301}">
      <dsp:nvSpPr>
        <dsp:cNvPr id="0" name=""/>
        <dsp:cNvSpPr/>
      </dsp:nvSpPr>
      <dsp:spPr>
        <a:xfrm rot="5400000">
          <a:off x="956764" y="3185023"/>
          <a:ext cx="486618" cy="58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>
          <a:solidFill>
            <a:srgbClr val="DB5F1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 rot="-5400000">
        <a:off x="1024891" y="3233685"/>
        <a:ext cx="350366" cy="340633"/>
      </dsp:txXfrm>
    </dsp:sp>
    <dsp:sp modelId="{628AA661-D143-494D-A5AE-5D094B16924A}">
      <dsp:nvSpPr>
        <dsp:cNvPr id="0" name=""/>
        <dsp:cNvSpPr/>
      </dsp:nvSpPr>
      <dsp:spPr>
        <a:xfrm>
          <a:off x="0" y="3801407"/>
          <a:ext cx="2400147" cy="12976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  Информационно - аналитические материалы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(по результатам ВСОКО) </a:t>
          </a:r>
        </a:p>
      </dsp:txBody>
      <dsp:txXfrm>
        <a:off x="38007" y="3839414"/>
        <a:ext cx="2324133" cy="1221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B2509-469B-44AF-AC1F-E44052542B35}">
      <dsp:nvSpPr>
        <dsp:cNvPr id="0" name=""/>
        <dsp:cNvSpPr/>
      </dsp:nvSpPr>
      <dsp:spPr>
        <a:xfrm>
          <a:off x="0" y="83238"/>
          <a:ext cx="2386998" cy="111061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 Локальный нормативный акт, регламентирующий ВСОКО</a:t>
          </a:r>
        </a:p>
      </dsp:txBody>
      <dsp:txXfrm>
        <a:off x="32529" y="115767"/>
        <a:ext cx="2321940" cy="1045555"/>
      </dsp:txXfrm>
    </dsp:sp>
    <dsp:sp modelId="{4080D68D-9F0C-47CC-BD8E-4F946FAC6A4C}">
      <dsp:nvSpPr>
        <dsp:cNvPr id="0" name=""/>
        <dsp:cNvSpPr/>
      </dsp:nvSpPr>
      <dsp:spPr>
        <a:xfrm rot="5400000">
          <a:off x="998807" y="1184166"/>
          <a:ext cx="389382" cy="53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>
          <a:solidFill>
            <a:srgbClr val="DB5F1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 rot="-5400000">
        <a:off x="1031935" y="1258748"/>
        <a:ext cx="323128" cy="272567"/>
      </dsp:txXfrm>
    </dsp:sp>
    <dsp:sp modelId="{8FD13CA3-9F81-4BA5-AF7F-A8969F37108D}">
      <dsp:nvSpPr>
        <dsp:cNvPr id="0" name=""/>
        <dsp:cNvSpPr/>
      </dsp:nvSpPr>
      <dsp:spPr>
        <a:xfrm>
          <a:off x="0" y="1713028"/>
          <a:ext cx="2386998" cy="119676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План/Программа/Регламент/График процедур ВСОКО на учебный год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5052" y="1748080"/>
        <a:ext cx="2316894" cy="1126665"/>
      </dsp:txXfrm>
    </dsp:sp>
    <dsp:sp modelId="{B77DD6B2-64E1-4614-90C0-45575AD26301}">
      <dsp:nvSpPr>
        <dsp:cNvPr id="0" name=""/>
        <dsp:cNvSpPr/>
      </dsp:nvSpPr>
      <dsp:spPr>
        <a:xfrm rot="5400000">
          <a:off x="969104" y="2939716"/>
          <a:ext cx="448788" cy="53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>
          <a:solidFill>
            <a:srgbClr val="DB5F1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 rot="-5400000">
        <a:off x="1031934" y="2984595"/>
        <a:ext cx="323128" cy="314152"/>
      </dsp:txXfrm>
    </dsp:sp>
    <dsp:sp modelId="{628AA661-D143-494D-A5AE-5D094B16924A}">
      <dsp:nvSpPr>
        <dsp:cNvPr id="0" name=""/>
        <dsp:cNvSpPr/>
      </dsp:nvSpPr>
      <dsp:spPr>
        <a:xfrm>
          <a:off x="0" y="3508181"/>
          <a:ext cx="2386998" cy="119676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  Информационно - аналитические материалы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(по результатам ВСОКО) </a:t>
          </a:r>
        </a:p>
      </dsp:txBody>
      <dsp:txXfrm>
        <a:off x="35052" y="3543233"/>
        <a:ext cx="2316894" cy="11266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9D107-FC09-47BA-8596-20481D93AFCB}">
      <dsp:nvSpPr>
        <dsp:cNvPr id="0" name=""/>
        <dsp:cNvSpPr/>
      </dsp:nvSpPr>
      <dsp:spPr>
        <a:xfrm>
          <a:off x="0" y="164635"/>
          <a:ext cx="2604063" cy="3124875"/>
        </a:xfrm>
        <a:prstGeom prst="roundRect">
          <a:avLst>
            <a:gd name="adj" fmla="val 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Администраторы</a:t>
          </a:r>
        </a:p>
      </dsp:txBody>
      <dsp:txXfrm rot="16200000">
        <a:off x="-1020792" y="1185427"/>
        <a:ext cx="2562398" cy="520812"/>
      </dsp:txXfrm>
    </dsp:sp>
    <dsp:sp modelId="{3421C90A-D59E-4ED8-A83D-2E06E984C4B5}">
      <dsp:nvSpPr>
        <dsp:cNvPr id="0" name=""/>
        <dsp:cNvSpPr/>
      </dsp:nvSpPr>
      <dsp:spPr>
        <a:xfrm>
          <a:off x="520812" y="164635"/>
          <a:ext cx="1940027" cy="31248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Разрабатывают концепт ВСОКО как организационной основы развития школы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Предъявляют  требование </a:t>
          </a:r>
          <a:r>
            <a:rPr lang="ru-RU" sz="1600" kern="1200" dirty="0" smtClean="0">
              <a:solidFill>
                <a:schemeClr val="tx1"/>
              </a:solidFill>
            </a:rPr>
            <a:t>объективности </a:t>
          </a:r>
          <a:r>
            <a:rPr lang="ru-RU" sz="1600" kern="1200" dirty="0">
              <a:solidFill>
                <a:schemeClr val="tx1"/>
              </a:solidFill>
            </a:rPr>
            <a:t>ВСОКО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Обеспечивают  сбор и обработку данных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Принимают решения на основе данных</a:t>
          </a:r>
        </a:p>
      </dsp:txBody>
      <dsp:txXfrm>
        <a:off x="520812" y="164635"/>
        <a:ext cx="1940027" cy="3124875"/>
      </dsp:txXfrm>
    </dsp:sp>
    <dsp:sp modelId="{87722FA2-7FE7-49A3-94B0-9B5E355444E0}">
      <dsp:nvSpPr>
        <dsp:cNvPr id="0" name=""/>
        <dsp:cNvSpPr/>
      </dsp:nvSpPr>
      <dsp:spPr>
        <a:xfrm>
          <a:off x="2695810" y="195008"/>
          <a:ext cx="2604063" cy="3399646"/>
        </a:xfrm>
        <a:prstGeom prst="roundRect">
          <a:avLst>
            <a:gd name="adj" fmla="val 5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Педагоги</a:t>
          </a:r>
        </a:p>
      </dsp:txBody>
      <dsp:txXfrm rot="16200000">
        <a:off x="1562361" y="1328457"/>
        <a:ext cx="2787709" cy="520812"/>
      </dsp:txXfrm>
    </dsp:sp>
    <dsp:sp modelId="{2F819474-D8AA-486E-BBFB-228DB1B4AA24}">
      <dsp:nvSpPr>
        <dsp:cNvPr id="0" name=""/>
        <dsp:cNvSpPr/>
      </dsp:nvSpPr>
      <dsp:spPr>
        <a:xfrm rot="5400000">
          <a:off x="2479267" y="2677945"/>
          <a:ext cx="459127" cy="390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3C171-AE64-4965-B5A1-DA531F64E00F}">
      <dsp:nvSpPr>
        <dsp:cNvPr id="0" name=""/>
        <dsp:cNvSpPr/>
      </dsp:nvSpPr>
      <dsp:spPr>
        <a:xfrm>
          <a:off x="3216623" y="195008"/>
          <a:ext cx="1940027" cy="33996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Умеют оценивать и умеют мотивировать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Владеют своим  предметом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Практикуют воспитывающее обучение; </a:t>
          </a:r>
          <a:endParaRPr lang="ru-RU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Вовлечены </a:t>
          </a:r>
          <a:r>
            <a:rPr lang="ru-RU" sz="1600" kern="1200" dirty="0">
              <a:solidFill>
                <a:schemeClr val="tx1"/>
              </a:solidFill>
            </a:rPr>
            <a:t>в профессиональную ориентацию учеников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</a:t>
          </a:r>
        </a:p>
      </dsp:txBody>
      <dsp:txXfrm>
        <a:off x="3216623" y="195008"/>
        <a:ext cx="1940027" cy="3399646"/>
      </dsp:txXfrm>
    </dsp:sp>
    <dsp:sp modelId="{3C71C0A3-7CB5-4C48-9129-B78C56D8F550}">
      <dsp:nvSpPr>
        <dsp:cNvPr id="0" name=""/>
        <dsp:cNvSpPr/>
      </dsp:nvSpPr>
      <dsp:spPr>
        <a:xfrm>
          <a:off x="5391015" y="195008"/>
          <a:ext cx="2604063" cy="3692884"/>
        </a:xfrm>
        <a:prstGeom prst="roundRect">
          <a:avLst>
            <a:gd name="adj" fmla="val 5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Методисты</a:t>
          </a:r>
        </a:p>
      </dsp:txBody>
      <dsp:txXfrm rot="16200000">
        <a:off x="4137339" y="1448685"/>
        <a:ext cx="3028165" cy="520812"/>
      </dsp:txXfrm>
    </dsp:sp>
    <dsp:sp modelId="{D265216F-59A2-4CAF-AC58-7B2EB169D693}">
      <dsp:nvSpPr>
        <dsp:cNvPr id="0" name=""/>
        <dsp:cNvSpPr/>
      </dsp:nvSpPr>
      <dsp:spPr>
        <a:xfrm rot="5400000">
          <a:off x="5174472" y="2677945"/>
          <a:ext cx="459127" cy="390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75F6D-B073-4131-B432-1C744C79525F}">
      <dsp:nvSpPr>
        <dsp:cNvPr id="0" name=""/>
        <dsp:cNvSpPr/>
      </dsp:nvSpPr>
      <dsp:spPr>
        <a:xfrm>
          <a:off x="5911828" y="195008"/>
          <a:ext cx="1940027" cy="36928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Контролируют результативность повышения квалификации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Учитывают дефициты, организуют работу по их восполнению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Организуют сетевой взаимодействие методистов и проектных методических команд</a:t>
          </a:r>
        </a:p>
      </dsp:txBody>
      <dsp:txXfrm>
        <a:off x="5911828" y="195008"/>
        <a:ext cx="1940027" cy="3692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15BE9-5B44-4C9B-A4BD-E3CE0B9A6D6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399D3-E4EA-4FEB-8E0E-B27D37A3D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0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D85-B5A1-4394-8F14-F7807F931500}" type="slidenum">
              <a:rPr lang="ru-RU" altLang="ru-RU" smtClean="0"/>
              <a:t>59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86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D85-B5A1-4394-8F14-F7807F931500}" type="slidenum">
              <a:rPr lang="ru-RU" altLang="ru-RU" smtClean="0"/>
              <a:t>60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32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D85-B5A1-4394-8F14-F7807F931500}" type="slidenum">
              <a:rPr lang="ru-RU" altLang="ru-RU" smtClean="0"/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01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D85-B5A1-4394-8F14-F7807F931500}" type="slidenum">
              <a:rPr lang="ru-RU" altLang="ru-RU" smtClean="0"/>
              <a:t>62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43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D85-B5A1-4394-8F14-F7807F931500}" type="slidenum">
              <a:rPr lang="ru-RU" altLang="ru-RU" smtClean="0"/>
              <a:t>63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D85-B5A1-4394-8F14-F7807F931500}" type="slidenum">
              <a:rPr lang="ru-RU" altLang="ru-RU" smtClean="0"/>
              <a:t>64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71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D85-B5A1-4394-8F14-F7807F931500}" type="slidenum">
              <a:rPr lang="ru-RU" altLang="ru-RU" smtClean="0"/>
              <a:t>66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654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AEDC0-D821-4BC1-AFC2-7056C9F60A0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5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D85-B5A1-4394-8F14-F7807F931500}" type="slidenum">
              <a:rPr lang="ru-RU" altLang="ru-RU" smtClean="0"/>
              <a:t>70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3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601B-4FB0-45F5-BF01-8B0C591B41C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29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73BE-C7BB-4CB0-A5C9-BBAD6B34E9A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181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6D96-1375-4AAB-8384-969CEABFFCC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0303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DF475FD-2D07-4071-BD0A-7A438436BD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168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19-08F3-45D6-B1A3-D222A886F86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370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360D-56AE-4007-8B0E-BD3676149A4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587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B649-62F5-49B5-B154-88C9BE86666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048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2A17-DCE0-4294-BE93-479BB3C29CB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559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5A01-27A5-42FA-A25A-214EB655DE1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573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752F-9E9F-4889-B1F6-105EC5950BC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35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EC19-B9D8-420C-A9CF-D1233123FF1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2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C901B-8DD9-436F-B091-9BD4D26AC912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ru-RU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299B7-28EB-41A7-B101-1E9681EC4873}" type="slidenum">
              <a:rPr lang="en-US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C6E7FC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C6E7F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1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7" y="5157192"/>
            <a:ext cx="7497533" cy="10668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Самохина Ольга Владимировна, </a:t>
            </a:r>
          </a:p>
          <a:p>
            <a:pPr algn="r"/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оценки качества образования</a:t>
            </a:r>
          </a:p>
          <a:p>
            <a:pPr algn="ctr"/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alt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6" y="128787"/>
            <a:ext cx="2598030" cy="7647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59" y="2585948"/>
            <a:ext cx="8287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algn="ctr" fontAlgn="base">
              <a:spcAft>
                <a:spcPct val="0"/>
              </a:spcAft>
              <a:buClr>
                <a:srgbClr val="00EEE8"/>
              </a:buClr>
            </a:pPr>
            <a:r>
              <a:rPr lang="ru-RU" alt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ф</a:t>
            </a:r>
            <a:r>
              <a:rPr lang="ru-RU" altLang="ru-RU" sz="3200" kern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ункционирования ВСОКО с</a:t>
            </a:r>
            <a:r>
              <a:rPr lang="ru-RU" alt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учетом</a:t>
            </a:r>
            <a:r>
              <a:rPr lang="ru-RU" altLang="ru-RU" sz="3200" kern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государственной политики в сфере образования</a:t>
            </a: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89" y="829341"/>
            <a:ext cx="8482389" cy="461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400" kern="0" dirty="0" smtClean="0">
                <a:solidFill>
                  <a:srgbClr val="000000"/>
                </a:solidFill>
                <a:latin typeface="Times New Roman"/>
              </a:rPr>
              <a:t>Указ Президента Российской Федерации</a:t>
            </a:r>
          </a:p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400" kern="0" dirty="0" smtClean="0">
                <a:solidFill>
                  <a:srgbClr val="000000"/>
                </a:solidFill>
                <a:latin typeface="Times New Roman"/>
              </a:rPr>
              <a:t> от 21 июля 2020 года № 474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400" b="1" i="1" kern="0" dirty="0" smtClean="0">
                <a:solidFill>
                  <a:srgbClr val="C00000"/>
                </a:solidFill>
                <a:latin typeface="Times New Roman"/>
              </a:rPr>
              <a:t>"О национальных целях развития Российской Федерации 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400" b="1" i="1" kern="0" dirty="0" smtClean="0">
                <a:solidFill>
                  <a:srgbClr val="C00000"/>
                </a:solidFill>
                <a:latin typeface="Times New Roman"/>
              </a:rPr>
              <a:t>на период до 2030 года"</a:t>
            </a:r>
            <a:endParaRPr lang="ru-RU" altLang="ru-RU" sz="1400" b="1" i="1" kern="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2</a:t>
            </a:r>
            <a:r>
              <a:rPr lang="ru-RU" sz="1800" b="1" dirty="0"/>
              <a:t>. Установить следующие целевые показатели, характеризующие достижение национальных целей к 2030 году: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b="1" dirty="0"/>
              <a:t>б) в рамках национальной цели "Возможности для самореализации и развития талантов":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b="1" dirty="0"/>
              <a:t>вхождение Российской Федерации в число десяти ведущих стран мира по качеству общего образования;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b="1" dirty="0"/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обучающихся;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обеспечение присутствия Российской Федерации в числе десяти ведущих стран мира по объему научных исследований и разработок, в том числе за счет создания эффективной системы высшего образования;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b="1" dirty="0"/>
              <a:t>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организаций, до 15 процентов;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увеличение числа посещений культурных мероприятий в три раза по сравнению с показателем 2019 года;</a:t>
            </a:r>
            <a:endParaRPr lang="ru-RU" sz="1800" b="1" dirty="0"/>
          </a:p>
          <a:p>
            <a:pPr algn="just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Рисунок 2" descr="https://cdn.promdevelop.ru/wp-content/uploads/2018/01/rossiyskiy_krasnyy_krest_v.puti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6" y="102394"/>
            <a:ext cx="1730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4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16949" cy="1143000"/>
          </a:xfrm>
        </p:spPr>
        <p:txBody>
          <a:bodyPr/>
          <a:lstStyle/>
          <a:p>
            <a:pPr algn="r"/>
            <a:r>
              <a:rPr lang="ru-RU" dirty="0" smtClean="0"/>
              <a:t>Нацпроект «Образование»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20A443-B5D1-4375-99B6-60429DB87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07" y="1690577"/>
            <a:ext cx="8027581" cy="45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82138" y="1268412"/>
            <a:ext cx="8065102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Times New Roman"/>
              </a:rPr>
              <a:t>Указ Президента Российской Федерации</a:t>
            </a:r>
          </a:p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Times New Roman"/>
              </a:rPr>
              <a:t> от 21 июля 2020 года № 474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b="1" i="1" kern="0" dirty="0" smtClean="0">
                <a:solidFill>
                  <a:srgbClr val="C00000"/>
                </a:solidFill>
                <a:latin typeface="Times New Roman"/>
              </a:rPr>
              <a:t>"О национальных целях развития Российской Федерации 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b="1" i="1" kern="0" dirty="0" smtClean="0">
                <a:solidFill>
                  <a:srgbClr val="C00000"/>
                </a:solidFill>
                <a:latin typeface="Times New Roman"/>
              </a:rPr>
              <a:t>на период до 2030 года«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1800" b="1" i="1" kern="0" dirty="0">
              <a:solidFill>
                <a:srgbClr val="C00000"/>
              </a:solidFill>
              <a:latin typeface="Times New Roman"/>
            </a:endParaRP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b="1" i="1" kern="0" dirty="0" smtClean="0">
                <a:solidFill>
                  <a:srgbClr val="7030A0"/>
                </a:solidFill>
                <a:latin typeface="Times New Roman"/>
              </a:rPr>
              <a:t>Национальный проект «Образование»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1800" b="1" i="1" kern="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None/>
            </a:pPr>
            <a:r>
              <a:rPr lang="ru-RU" sz="1800" b="1" dirty="0" smtClean="0">
                <a:solidFill>
                  <a:prstClr val="black"/>
                </a:solidFill>
                <a:cs typeface="Arial"/>
              </a:rPr>
              <a:t>	В </a:t>
            </a:r>
            <a:r>
              <a:rPr lang="ru-RU" sz="1800" b="1" dirty="0">
                <a:solidFill>
                  <a:prstClr val="black"/>
                </a:solidFill>
                <a:cs typeface="Arial"/>
              </a:rPr>
              <a:t>целях обеспечения мониторинга динамики значений целевого показателя национального проекта предусмотрено </a:t>
            </a:r>
            <a:r>
              <a:rPr lang="ru-RU" sz="1800" b="1" u="sng" dirty="0">
                <a:solidFill>
                  <a:prstClr val="black"/>
                </a:solidFill>
                <a:cs typeface="Arial"/>
              </a:rPr>
              <a:t>внедрение во всех общеобразовательных организациях</a:t>
            </a:r>
            <a:r>
              <a:rPr lang="ru-RU" sz="1800" b="1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800" b="1" u="sng" dirty="0">
                <a:solidFill>
                  <a:srgbClr val="C00000"/>
                </a:solidFill>
                <a:cs typeface="Arial"/>
              </a:rPr>
              <a:t>системы оценки качества общего образования</a:t>
            </a:r>
            <a:r>
              <a:rPr lang="ru-RU" sz="1800" b="1" u="sng" dirty="0">
                <a:solidFill>
                  <a:prstClr val="black"/>
                </a:solidFill>
                <a:cs typeface="Arial"/>
              </a:rPr>
              <a:t> на основе </a:t>
            </a:r>
            <a:r>
              <a:rPr lang="ru-RU" sz="1800" b="1" u="sng" dirty="0">
                <a:solidFill>
                  <a:srgbClr val="C00000"/>
                </a:solidFill>
                <a:cs typeface="Arial"/>
              </a:rPr>
              <a:t>практики международных исследований качества подготовки обучающихся</a:t>
            </a:r>
            <a:r>
              <a:rPr lang="ru-RU" sz="1800" b="1" u="sng" dirty="0">
                <a:solidFill>
                  <a:prstClr val="black"/>
                </a:solidFill>
                <a:cs typeface="Arial"/>
              </a:rPr>
              <a:t>,</a:t>
            </a:r>
            <a:r>
              <a:rPr lang="ru-RU" sz="1800" b="1" dirty="0">
                <a:solidFill>
                  <a:prstClr val="black"/>
                </a:solidFill>
                <a:cs typeface="Arial"/>
              </a:rPr>
              <a:t> что позволит каждой образовательной организации, муниципальным и региональным органам управления образованием отслеживать динамику показателей подготовки обучающихся и принимать соответствующие решения.</a:t>
            </a:r>
          </a:p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1800" b="1" i="1" kern="0" dirty="0" smtClean="0">
              <a:solidFill>
                <a:srgbClr val="7030A0"/>
              </a:solidFill>
              <a:latin typeface="Times New Roman"/>
            </a:endParaRPr>
          </a:p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b="1" i="1" kern="0" dirty="0" smtClean="0">
                <a:solidFill>
                  <a:srgbClr val="7030A0"/>
                </a:solidFill>
                <a:latin typeface="Times New Roman"/>
              </a:rPr>
              <a:t>Приказ </a:t>
            </a:r>
            <a:r>
              <a:rPr lang="ru-RU" altLang="ru-RU" sz="1800" b="1" i="1" kern="0" dirty="0">
                <a:solidFill>
                  <a:srgbClr val="7030A0"/>
                </a:solidFill>
                <a:latin typeface="Times New Roman"/>
              </a:rPr>
              <a:t>Министерства просвещения Российской Федерации и приказ Федеральной службы по надзору в сфере образования и науки от 06.05.2019 № 590/219 (с изменениями от 24.12.2019 № 1718/716)</a:t>
            </a:r>
          </a:p>
          <a:p>
            <a:pPr algn="just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Рисунок 2" descr="https://cdn.promdevelop.ru/wp-content/uploads/2018/01/rossiyskiy_krasnyy_krest_v.puti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65" y="692944"/>
            <a:ext cx="1730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098" y="2211574"/>
            <a:ext cx="7985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</a:t>
            </a:r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образовании в Российской Федерации»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2.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(определение качества образования)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Промежуточная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59.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95.1. 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 качества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обучающихся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95.2.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 качества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деятельности организаций, осуществляющих образовательную деятельность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97.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открытость системы образования. Мониторинг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образования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" descr="http://цсоншатрово.рф/images/cms/data/federal_nyj_zak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71" y="146343"/>
            <a:ext cx="1758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9" y="2275051"/>
            <a:ext cx="80425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</a:t>
            </a:r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образовании в Российской Федерации»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28. </a:t>
            </a:r>
            <a:r>
              <a:rPr lang="ru-RU" sz="2000" b="1" dirty="0"/>
              <a:t>Компетенция, права, обязанности и ответственность образовательной </a:t>
            </a:r>
            <a:r>
              <a:rPr lang="ru-RU" sz="2000" b="1" dirty="0" smtClean="0"/>
              <a:t>организации</a:t>
            </a:r>
          </a:p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Часть 3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/>
              <a:t> </a:t>
            </a:r>
            <a:r>
              <a:rPr lang="ru-RU" b="1" dirty="0"/>
              <a:t>К компетенции образовательной организации в установленной сфере деятельности относятся:</a:t>
            </a:r>
            <a:endParaRPr lang="ru-RU" sz="2800" b="1" dirty="0"/>
          </a:p>
          <a:p>
            <a:pPr lvl="0" algn="just"/>
            <a:r>
              <a:rPr lang="ru-RU" b="1" dirty="0" smtClean="0">
                <a:solidFill>
                  <a:srgbClr val="C00000"/>
                </a:solidFill>
              </a:rPr>
              <a:t>	п.13</a:t>
            </a:r>
            <a:r>
              <a:rPr lang="ru-RU" b="1" dirty="0">
                <a:solidFill>
                  <a:srgbClr val="C00000"/>
                </a:solidFill>
              </a:rPr>
              <a:t>) </a:t>
            </a:r>
            <a:r>
              <a:rPr lang="ru-RU" b="1" dirty="0"/>
              <a:t>проведение </a:t>
            </a:r>
            <a:r>
              <a:rPr lang="ru-RU" b="1" dirty="0" err="1"/>
              <a:t>самообследования</a:t>
            </a:r>
            <a:r>
              <a:rPr lang="ru-RU" b="1" dirty="0"/>
              <a:t>, обеспечение функционирования внутренней системы оценки качества образования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ВАЖНО!!! </a:t>
            </a:r>
            <a:r>
              <a:rPr lang="ru-RU" b="1" dirty="0" smtClean="0">
                <a:solidFill>
                  <a:srgbClr val="002060"/>
                </a:solidFill>
              </a:rPr>
              <a:t>Внутренняя </a:t>
            </a:r>
            <a:r>
              <a:rPr lang="ru-RU" b="1" dirty="0">
                <a:solidFill>
                  <a:srgbClr val="002060"/>
                </a:solidFill>
              </a:rPr>
              <a:t>оценка качества образования дополняет, уточняет внешнюю оценку со стороны </a:t>
            </a:r>
            <a:r>
              <a:rPr lang="ru-RU" b="1" dirty="0" smtClean="0">
                <a:solidFill>
                  <a:srgbClr val="002060"/>
                </a:solidFill>
              </a:rPr>
              <a:t>муниципальных, региональных</a:t>
            </a:r>
            <a:r>
              <a:rPr lang="ru-RU" b="1" dirty="0">
                <a:solidFill>
                  <a:srgbClr val="002060"/>
                </a:solidFill>
              </a:rPr>
              <a:t>, федеральных органов государственной власти в соответствии с установленными полномочиями, со стороны субъектов независимой оценки качества образования.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ЕСОКО – РСОКО – МСОКО – ВСОКО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2" descr="http://цсоншатрово.рф/images/cms/data/federal_nyj_zak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10" y="521226"/>
            <a:ext cx="1758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9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8410" y="997840"/>
            <a:ext cx="8071311" cy="444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Times New Roman"/>
              </a:rPr>
              <a:t>Перечень </a:t>
            </a:r>
            <a:r>
              <a:rPr lang="ru-RU" altLang="ru-RU" sz="2000" b="1" kern="0" dirty="0">
                <a:solidFill>
                  <a:srgbClr val="C00000"/>
                </a:solidFill>
                <a:latin typeface="Times New Roman"/>
              </a:rPr>
              <a:t>документов, предоставление которых необходимо для достижения целей и задач проведения проверки организации при осуществлении федерального государственного надзора </a:t>
            </a:r>
            <a:endParaRPr lang="ru-RU" altLang="ru-RU" sz="2000" b="1" kern="0" dirty="0" smtClean="0">
              <a:solidFill>
                <a:srgbClr val="C00000"/>
              </a:solidFill>
              <a:latin typeface="Times New Roman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Times New Roman"/>
              </a:rPr>
              <a:t>в </a:t>
            </a:r>
            <a:r>
              <a:rPr lang="ru-RU" altLang="ru-RU" sz="2000" b="1" kern="0" dirty="0">
                <a:solidFill>
                  <a:srgbClr val="C00000"/>
                </a:solidFill>
                <a:latin typeface="Times New Roman"/>
              </a:rPr>
              <a:t>сфере образования: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1800" kern="0" dirty="0" smtClean="0">
              <a:solidFill>
                <a:srgbClr val="000000"/>
              </a:solidFill>
              <a:latin typeface="Times New Roman"/>
            </a:endParaRP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Times New Roman"/>
              </a:rPr>
              <a:t>распорядительный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документ, подтверждающий полномочия лица, представляющего интересы организации на проведение проверки;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ООП, в том числе адаптированная(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/>
              </a:rPr>
              <a:t>ые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) ООП для детей с ограниченными возможностями здоровья;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перечень используемых учебников по уровням образования;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ИУП;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документы, отражающие прием на работу в организацию педагогических работников;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документы, подтверждающие наличие у педагогических работников профессионального образования, соответствующей квалификации, необходимого для осуществления образовательной деятельности по реализуемым образовательным программам (документы об образовании, о наличии дополнительного профессионального образования; аттестационные листы);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0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8410" y="997839"/>
            <a:ext cx="8071311" cy="553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Times New Roman"/>
              </a:rPr>
              <a:t>Перечень </a:t>
            </a:r>
            <a:r>
              <a:rPr lang="ru-RU" altLang="ru-RU" sz="2000" b="1" kern="0" dirty="0">
                <a:solidFill>
                  <a:srgbClr val="C00000"/>
                </a:solidFill>
                <a:latin typeface="Times New Roman"/>
              </a:rPr>
              <a:t>документов, предоставление которых необходимо для достижения целей и задач проведения проверки организации при осуществлении федерального государственного надзора </a:t>
            </a:r>
            <a:endParaRPr lang="ru-RU" altLang="ru-RU" sz="2000" b="1" kern="0" dirty="0" smtClean="0">
              <a:solidFill>
                <a:srgbClr val="C00000"/>
              </a:solidFill>
              <a:latin typeface="Times New Roman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Times New Roman"/>
              </a:rPr>
              <a:t>в </a:t>
            </a:r>
            <a:r>
              <a:rPr lang="ru-RU" altLang="ru-RU" sz="2000" b="1" kern="0" dirty="0">
                <a:solidFill>
                  <a:srgbClr val="C00000"/>
                </a:solidFill>
                <a:latin typeface="Times New Roman"/>
              </a:rPr>
              <a:t>сфере образования: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1800" kern="0" dirty="0" smtClean="0">
              <a:solidFill>
                <a:srgbClr val="000000"/>
              </a:solidFill>
              <a:latin typeface="Times New Roman"/>
            </a:endParaRP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u="sng" kern="0" dirty="0" smtClean="0">
                <a:solidFill>
                  <a:srgbClr val="C00000"/>
                </a:solidFill>
                <a:latin typeface="Times New Roman"/>
              </a:rPr>
              <a:t>документы</a:t>
            </a:r>
            <a:r>
              <a:rPr lang="ru-RU" altLang="ru-RU" sz="1800" u="sng" kern="0" dirty="0">
                <a:solidFill>
                  <a:srgbClr val="C00000"/>
                </a:solidFill>
                <a:latin typeface="Times New Roman"/>
              </a:rPr>
              <a:t>, подтверждающие функционирование внутренней системы оценки качества образования;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u="sng" kern="0" dirty="0">
                <a:solidFill>
                  <a:srgbClr val="C00000"/>
                </a:solidFill>
                <a:latin typeface="Times New Roman"/>
              </a:rPr>
              <a:t>отчет о </a:t>
            </a:r>
            <a:r>
              <a:rPr lang="ru-RU" altLang="ru-RU" sz="1800" u="sng" kern="0" dirty="0" err="1">
                <a:solidFill>
                  <a:srgbClr val="C00000"/>
                </a:solidFill>
                <a:latin typeface="Times New Roman"/>
              </a:rPr>
              <a:t>самообследовании</a:t>
            </a:r>
            <a:r>
              <a:rPr lang="ru-RU" altLang="ru-RU" sz="1800" u="sng" kern="0" dirty="0">
                <a:solidFill>
                  <a:srgbClr val="C00000"/>
                </a:solidFill>
                <a:latin typeface="Times New Roman"/>
              </a:rPr>
              <a:t>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договор(ы) между организациями, осуществляющими образовательную деятельность, участвующими в сетевой форме реализации образовательных программ (при наличии образовательных программ, реализующихся в сетевой форме);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документы, регламентирующие осуществление образовательной деятельности, в том числе </a:t>
            </a:r>
            <a:r>
              <a:rPr lang="ru-RU" altLang="ru-RU" sz="1800" u="sng" kern="0" dirty="0">
                <a:solidFill>
                  <a:srgbClr val="C00000"/>
                </a:solidFill>
                <a:latin typeface="Times New Roman"/>
              </a:rPr>
              <a:t>локальные нормативные и распорядительные акты по вопросам организации и осуществления образовательной деятельности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документы по формированию и движению контингента обучающихся (приему, переводу, отчислению);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документы по подготовке к ГИА, по выдаче документов об образовании;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8410" y="997839"/>
            <a:ext cx="8071311" cy="553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Times New Roman"/>
              </a:rPr>
              <a:t>Перечень </a:t>
            </a:r>
            <a:r>
              <a:rPr lang="ru-RU" altLang="ru-RU" sz="2000" b="1" kern="0" dirty="0">
                <a:solidFill>
                  <a:srgbClr val="C00000"/>
                </a:solidFill>
                <a:latin typeface="Times New Roman"/>
              </a:rPr>
              <a:t>документов, предоставление которых необходимо для достижения целей и задач проведения проверки организации при осуществлении федерального государственного надзора </a:t>
            </a:r>
            <a:endParaRPr lang="ru-RU" altLang="ru-RU" sz="2000" b="1" kern="0" dirty="0" smtClean="0">
              <a:solidFill>
                <a:srgbClr val="C00000"/>
              </a:solidFill>
              <a:latin typeface="Times New Roman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Times New Roman"/>
              </a:rPr>
              <a:t>в </a:t>
            </a:r>
            <a:r>
              <a:rPr lang="ru-RU" altLang="ru-RU" sz="2000" b="1" kern="0" dirty="0">
                <a:solidFill>
                  <a:srgbClr val="C00000"/>
                </a:solidFill>
                <a:latin typeface="Times New Roman"/>
              </a:rPr>
              <a:t>сфере образования: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1800" kern="0" dirty="0" smtClean="0">
              <a:solidFill>
                <a:srgbClr val="000000"/>
              </a:solidFill>
              <a:latin typeface="Times New Roman"/>
            </a:endParaRP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программа развития организации;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документы, отражающие реализацию прав участников образовательных отношений, в том числе по оказанию обучающимся социально-педагогической и психологической помощи, бесплатной психолого-медико-педагогической коррекции;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материалы и документы о деятельности коллегиальных органов управления организацией;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материалы и документы об обеспечении условий охраны обучающихся;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u="sng" kern="0" dirty="0">
                <a:solidFill>
                  <a:srgbClr val="C00000"/>
                </a:solidFill>
                <a:latin typeface="Times New Roman"/>
              </a:rPr>
              <a:t>документы и материалы организации и </a:t>
            </a:r>
            <a:r>
              <a:rPr lang="ru-RU" altLang="ru-RU" sz="1800" u="sng" kern="0" dirty="0" smtClean="0">
                <a:solidFill>
                  <a:srgbClr val="C00000"/>
                </a:solidFill>
                <a:latin typeface="Times New Roman"/>
              </a:rPr>
              <a:t>проведения </a:t>
            </a:r>
            <a:r>
              <a:rPr lang="ru-RU" altLang="ru-RU" sz="1800" u="sng" kern="0" dirty="0">
                <a:solidFill>
                  <a:srgbClr val="C00000"/>
                </a:solidFill>
                <a:latin typeface="Times New Roman"/>
              </a:rPr>
              <a:t>текущего контроля успеваемости и промежуточной аттестации обучающихся;</a:t>
            </a:r>
          </a:p>
          <a:p>
            <a:pPr lvl="0" algn="just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Times New Roman"/>
              </a:rPr>
              <a:t>документы по оказанию платных образовательных услуг (при наличии</a:t>
            </a:r>
            <a:r>
              <a:rPr lang="ru-RU" altLang="ru-RU" sz="1800" kern="0" dirty="0" smtClean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lvl="0" algn="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1800" b="1" i="1" kern="0" dirty="0" smtClean="0">
              <a:solidFill>
                <a:srgbClr val="7030A0"/>
              </a:solidFill>
              <a:latin typeface="Times New Roman"/>
            </a:endParaRPr>
          </a:p>
          <a:p>
            <a:pPr lvl="0" algn="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b="1" i="1" kern="0" dirty="0" smtClean="0">
                <a:solidFill>
                  <a:srgbClr val="7030A0"/>
                </a:solidFill>
                <a:latin typeface="Times New Roman"/>
              </a:rPr>
              <a:t>Из письма </a:t>
            </a:r>
            <a:r>
              <a:rPr lang="ru-RU" altLang="ru-RU" sz="1800" b="1" i="1" kern="0" dirty="0" err="1" smtClean="0">
                <a:solidFill>
                  <a:srgbClr val="7030A0"/>
                </a:solidFill>
                <a:latin typeface="Times New Roman"/>
              </a:rPr>
              <a:t>Рособрнадзора</a:t>
            </a:r>
            <a:r>
              <a:rPr lang="ru-RU" altLang="ru-RU" sz="1800" b="1" i="1" kern="0" dirty="0" smtClean="0">
                <a:solidFill>
                  <a:srgbClr val="7030A0"/>
                </a:solidFill>
                <a:latin typeface="Times New Roman"/>
              </a:rPr>
              <a:t> от 04 августа 2017г. № 05-375</a:t>
            </a:r>
            <a:endParaRPr lang="ru-RU" altLang="ru-RU" sz="1800" b="1" i="1" kern="0" dirty="0">
              <a:solidFill>
                <a:srgbClr val="7030A0"/>
              </a:solidFill>
              <a:latin typeface="Times New Roman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9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90" y="1268413"/>
            <a:ext cx="8388000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Результаты мониторинга, проведенного в 2020 году в рамках функционирования МСОКО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000" b="1" i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Приказ департамента </a:t>
            </a:r>
            <a:r>
              <a:rPr lang="ru-RU" altLang="ru-RU" sz="20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  <a:t>образования мэрии </a:t>
            </a:r>
            <a:endParaRPr lang="ru-RU" altLang="ru-RU" sz="2000" b="1" i="1" kern="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000" b="1" i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города </a:t>
            </a:r>
            <a:r>
              <a:rPr lang="ru-RU" altLang="ru-RU" sz="20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  <a:t>Новосибирска от 11.09.2020 № 0742-од </a:t>
            </a:r>
            <a:endParaRPr lang="ru-RU" altLang="ru-RU" sz="2000" b="1" i="1" kern="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000" b="1" i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altLang="ru-RU" sz="20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  <a:t>О проведении мониторинга функционирования и развития внутренней системы оценки качества образования в общеобразовательных организациях города Новосибирска» </a:t>
            </a:r>
            <a:endParaRPr kumimoji="0" lang="ru-RU" alt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5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90" y="1268413"/>
            <a:ext cx="8388000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Результаты мониторинга, проведенного в 2020 году в рамках функционирования МСОКО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400" b="1" i="1" kern="0" dirty="0">
                <a:solidFill>
                  <a:srgbClr val="0070C0"/>
                </a:solidFill>
                <a:latin typeface="Georgia" panose="02040502050405020303" pitchFamily="18" charset="0"/>
              </a:rPr>
              <a:t>Цель мониторингового исследования - выявить степень </a:t>
            </a:r>
            <a:r>
              <a:rPr lang="ru-RU" altLang="ru-RU" sz="2400" b="1" i="1" kern="0" dirty="0" err="1">
                <a:solidFill>
                  <a:srgbClr val="C00000"/>
                </a:solidFill>
                <a:latin typeface="Georgia" panose="02040502050405020303" pitchFamily="18" charset="0"/>
              </a:rPr>
              <a:t>сформированности</a:t>
            </a:r>
            <a:r>
              <a:rPr lang="ru-RU" altLang="ru-RU" sz="24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  <a:t> и эффективности </a:t>
            </a:r>
            <a:r>
              <a:rPr lang="ru-RU" altLang="ru-RU" sz="2400" b="1" i="1" kern="0" dirty="0">
                <a:solidFill>
                  <a:srgbClr val="0070C0"/>
                </a:solidFill>
                <a:latin typeface="Georgia" panose="02040502050405020303" pitchFamily="18" charset="0"/>
              </a:rPr>
              <a:t>функционирования внутренней системы оценки качества образования в муниципальных общеобразовательных </a:t>
            </a:r>
            <a:r>
              <a:rPr lang="ru-RU" altLang="ru-RU" sz="24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организациях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3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32"/>
          <p:cNvSpPr>
            <a:spLocks noChangeArrowheads="1"/>
          </p:cNvSpPr>
          <p:nvPr/>
        </p:nvSpPr>
        <p:spPr bwMode="gray">
          <a:xfrm>
            <a:off x="791473" y="1874985"/>
            <a:ext cx="7452000" cy="985596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473293" y="1828800"/>
            <a:ext cx="803751" cy="617558"/>
            <a:chOff x="720" y="960"/>
            <a:chExt cx="987" cy="795"/>
          </a:xfrm>
        </p:grpSpPr>
        <p:sp>
          <p:nvSpPr>
            <p:cNvPr id="47" name="Oval 34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36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Text Box 38"/>
          <p:cNvSpPr txBox="1">
            <a:spLocks noChangeArrowheads="1"/>
          </p:cNvSpPr>
          <p:nvPr/>
        </p:nvSpPr>
        <p:spPr bwMode="gray">
          <a:xfrm>
            <a:off x="644834" y="1874985"/>
            <a:ext cx="521539" cy="57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51" name="AutoShape 40"/>
          <p:cNvSpPr>
            <a:spLocks noChangeArrowheads="1"/>
          </p:cNvSpPr>
          <p:nvPr/>
        </p:nvSpPr>
        <p:spPr bwMode="gray">
          <a:xfrm>
            <a:off x="791473" y="3136034"/>
            <a:ext cx="7452000" cy="119008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EEB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grpSp>
        <p:nvGrpSpPr>
          <p:cNvPr id="52" name="Group 41"/>
          <p:cNvGrpSpPr>
            <a:grpSpLocks/>
          </p:cNvGrpSpPr>
          <p:nvPr/>
        </p:nvGrpSpPr>
        <p:grpSpPr bwMode="auto">
          <a:xfrm>
            <a:off x="477520" y="3025756"/>
            <a:ext cx="873512" cy="695053"/>
            <a:chOff x="720" y="960"/>
            <a:chExt cx="987" cy="795"/>
          </a:xfrm>
        </p:grpSpPr>
        <p:sp>
          <p:nvSpPr>
            <p:cNvPr id="55" name="Oval 42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Oval 43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Oval 44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" name="Text Box 46"/>
          <p:cNvSpPr txBox="1">
            <a:spLocks noChangeArrowheads="1"/>
          </p:cNvSpPr>
          <p:nvPr/>
        </p:nvSpPr>
        <p:spPr bwMode="gray">
          <a:xfrm>
            <a:off x="644834" y="3010413"/>
            <a:ext cx="6251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59" name="AutoShape 48"/>
          <p:cNvSpPr>
            <a:spLocks noChangeArrowheads="1"/>
          </p:cNvSpPr>
          <p:nvPr/>
        </p:nvSpPr>
        <p:spPr bwMode="gray">
          <a:xfrm>
            <a:off x="791473" y="4671008"/>
            <a:ext cx="7448287" cy="129291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EEB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grpSp>
        <p:nvGrpSpPr>
          <p:cNvPr id="60" name="Group 49"/>
          <p:cNvGrpSpPr>
            <a:grpSpLocks/>
          </p:cNvGrpSpPr>
          <p:nvPr/>
        </p:nvGrpSpPr>
        <p:grpSpPr bwMode="auto">
          <a:xfrm>
            <a:off x="551469" y="4647402"/>
            <a:ext cx="885621" cy="717078"/>
            <a:chOff x="720" y="960"/>
            <a:chExt cx="987" cy="795"/>
          </a:xfrm>
        </p:grpSpPr>
        <p:sp>
          <p:nvSpPr>
            <p:cNvPr id="63" name="Oval 50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Oval 51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Oval 52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" name="Text Box 54"/>
          <p:cNvSpPr txBox="1">
            <a:spLocks noChangeArrowheads="1"/>
          </p:cNvSpPr>
          <p:nvPr/>
        </p:nvSpPr>
        <p:spPr bwMode="gray">
          <a:xfrm>
            <a:off x="644834" y="4207045"/>
            <a:ext cx="6251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u-RU" altLang="ru-RU" sz="32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en-US" altLang="ru-RU" sz="3200" b="1" dirty="0" smtClean="0">
                <a:solidFill>
                  <a:schemeClr val="bg1"/>
                </a:solidFill>
              </a:rPr>
              <a:t>3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.</a:t>
            </a:r>
          </a:p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</a:rPr>
              <a:t>.</a:t>
            </a:r>
            <a:r>
              <a:rPr lang="en-US" altLang="ru-RU" sz="3200" b="1" dirty="0" smtClean="0">
                <a:solidFill>
                  <a:schemeClr val="bg1"/>
                </a:solidFill>
              </a:rPr>
              <a:t>.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8410" y="351727"/>
            <a:ext cx="6574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Рассматриваемые вопросы:</a:t>
            </a:r>
          </a:p>
        </p:txBody>
      </p:sp>
      <p:sp>
        <p:nvSpPr>
          <p:cNvPr id="76" name="Text Box 37"/>
          <p:cNvSpPr txBox="1">
            <a:spLocks noChangeArrowheads="1"/>
          </p:cNvSpPr>
          <p:nvPr/>
        </p:nvSpPr>
        <p:spPr bwMode="gray">
          <a:xfrm>
            <a:off x="1376355" y="1933996"/>
            <a:ext cx="70733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Внутренняя система оценки качества образования:</a:t>
            </a:r>
          </a:p>
          <a:p>
            <a:pPr eaLnBrk="0" hangingPunct="0"/>
            <a:r>
              <a:rPr lang="ru-RU" altLang="ru-RU" sz="2400" b="1" dirty="0">
                <a:solidFill>
                  <a:srgbClr val="000000"/>
                </a:solidFill>
              </a:rPr>
              <a:t>ц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ели, задачи, принципы и процедуры.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77" name="Text Box 45"/>
          <p:cNvSpPr txBox="1">
            <a:spLocks noChangeArrowheads="1"/>
          </p:cNvSpPr>
          <p:nvPr/>
        </p:nvSpPr>
        <p:spPr bwMode="gray">
          <a:xfrm>
            <a:off x="1376355" y="3215117"/>
            <a:ext cx="68634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Нормативная правовая основа функционирования ВСОКО.</a:t>
            </a:r>
          </a:p>
          <a:p>
            <a:pPr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Отличие ВСОКО от ВШК и ВМОКО.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78" name="Text Box 53"/>
          <p:cNvSpPr txBox="1">
            <a:spLocks noChangeArrowheads="1"/>
          </p:cNvSpPr>
          <p:nvPr/>
        </p:nvSpPr>
        <p:spPr bwMode="gray">
          <a:xfrm>
            <a:off x="1416640" y="4763591"/>
            <a:ext cx="61826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Новые объекты оценки.</a:t>
            </a:r>
          </a:p>
          <a:p>
            <a:pPr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Пути совершенствования ВСОКО.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90" y="1268413"/>
            <a:ext cx="8388000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Результаты мониторинга, проведенного в 2020 году в рамках функционирования МСОКО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4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внутренняя система оценки качества образования сформирована, функционирует и имеет признаки развития в</a:t>
            </a: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4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400" b="1" i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3 образовательных организациях </a:t>
            </a: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4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(8% от числа ОО, участвующих в мониторинге)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3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90" y="1268413"/>
            <a:ext cx="8388000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Результаты мониторинга, проведенного в 2020 году в рамках функционирования МСОКО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8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</a:t>
            </a:r>
            <a:r>
              <a:rPr lang="ru-RU" altLang="ru-RU" sz="2800" b="1" i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79,2</a:t>
            </a:r>
            <a:r>
              <a:rPr lang="ru-RU" altLang="ru-RU" sz="28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  <a:t>% образовательных организаций</a:t>
            </a:r>
            <a:r>
              <a:rPr lang="ru-RU" altLang="ru-RU" sz="2800" b="1" i="1" kern="0" dirty="0">
                <a:solidFill>
                  <a:srgbClr val="0070C0"/>
                </a:solidFill>
                <a:latin typeface="Georgia" panose="02040502050405020303" pitchFamily="18" charset="0"/>
              </a:rPr>
              <a:t>, принимавших участие в мониторинге, можно говорить </a:t>
            </a:r>
            <a:endParaRPr lang="ru-RU" altLang="ru-RU" sz="2800" b="1" i="1" kern="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8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 </a:t>
            </a:r>
            <a:r>
              <a:rPr lang="ru-RU" altLang="ru-RU" sz="2800" b="1" i="1" kern="0" dirty="0">
                <a:solidFill>
                  <a:srgbClr val="0070C0"/>
                </a:solidFill>
                <a:latin typeface="Georgia" panose="02040502050405020303" pitchFamily="18" charset="0"/>
              </a:rPr>
              <a:t>функционировании в них </a:t>
            </a:r>
            <a:endParaRPr lang="ru-RU" altLang="ru-RU" sz="2800" b="1" i="1" kern="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8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внутренней </a:t>
            </a:r>
            <a:r>
              <a:rPr lang="ru-RU" altLang="ru-RU" sz="2800" b="1" i="1" kern="0" dirty="0">
                <a:solidFill>
                  <a:srgbClr val="0070C0"/>
                </a:solidFill>
                <a:latin typeface="Georgia" panose="02040502050405020303" pitchFamily="18" charset="0"/>
              </a:rPr>
              <a:t>системы оценки качества образования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5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90" y="1268413"/>
            <a:ext cx="8388000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Результаты мониторинга, проведенного в 2020 году в рамках функционирования МСОКО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8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</a:t>
            </a:r>
            <a:r>
              <a:rPr lang="ru-RU" altLang="ru-RU" sz="28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  <a:t>12,8% общеобразовательных </a:t>
            </a:r>
            <a:r>
              <a:rPr lang="ru-RU" altLang="ru-RU" sz="2800" b="1" i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организаций</a:t>
            </a:r>
          </a:p>
          <a:p>
            <a:pPr lvl="0" algn="ctr">
              <a:buClr>
                <a:srgbClr val="00EEE8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800" b="1" i="1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ru-RU" altLang="ru-RU" sz="28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система </a:t>
            </a:r>
            <a:r>
              <a:rPr lang="ru-RU" altLang="ru-RU" sz="2800" b="1" i="1" kern="0" dirty="0">
                <a:solidFill>
                  <a:srgbClr val="0070C0"/>
                </a:solidFill>
                <a:latin typeface="Georgia" panose="02040502050405020303" pitchFamily="18" charset="0"/>
              </a:rPr>
              <a:t>оценки качества образования находится в стадии </a:t>
            </a:r>
            <a:r>
              <a:rPr lang="ru-RU" altLang="ru-RU" sz="2800" b="1" i="1" kern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формирования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5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r">
              <a:buNone/>
            </a:pPr>
            <a:r>
              <a:rPr lang="ru-RU" dirty="0"/>
              <a:t>Приложение 7</a:t>
            </a:r>
          </a:p>
          <a:p>
            <a:pPr marL="114300" indent="0" algn="r">
              <a:buNone/>
            </a:pPr>
            <a:r>
              <a:rPr lang="ru-RU" dirty="0"/>
              <a:t>к отчету о проведении мониторинга функционирования и развития </a:t>
            </a:r>
            <a:r>
              <a:rPr lang="ru-RU" dirty="0" smtClean="0"/>
              <a:t>внутренней </a:t>
            </a:r>
            <a:r>
              <a:rPr lang="ru-RU" dirty="0"/>
              <a:t>системы оценки качества образования</a:t>
            </a:r>
          </a:p>
          <a:p>
            <a:pPr marL="114300" indent="0">
              <a:buNone/>
            </a:pPr>
            <a:endParaRPr lang="ru-RU" dirty="0"/>
          </a:p>
          <a:p>
            <a:pPr marL="11430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Перечень документов для разработки нормативных локальных актов по регулированию ВСОКО</a:t>
            </a:r>
          </a:p>
          <a:p>
            <a:pPr marL="11430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4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90" y="1268413"/>
            <a:ext cx="8388000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Результаты проверок, проведенных в 2021 году в соответствии с планом проведения плановых проверок Минобразования НСО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>
              <a:solidFill>
                <a:srgbClr val="000000"/>
              </a:solidFill>
              <a:latin typeface="Times New Roman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3600" b="1" i="1" kern="0" dirty="0" smtClean="0">
                <a:solidFill>
                  <a:srgbClr val="000000"/>
                </a:solidFill>
                <a:latin typeface="Times New Roman"/>
              </a:rPr>
              <a:t>7 ОУ</a:t>
            </a:r>
            <a:endParaRPr kumimoji="0" lang="ru-RU" altLang="ru-RU" sz="36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6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Актуальность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dirty="0" smtClean="0"/>
              <a:t>	</a:t>
            </a:r>
            <a:r>
              <a:rPr lang="ru-RU" sz="2800" b="1" i="1" dirty="0" smtClean="0">
                <a:solidFill>
                  <a:srgbClr val="C00000"/>
                </a:solidFill>
              </a:rPr>
              <a:t>Сегодня </a:t>
            </a:r>
            <a:r>
              <a:rPr lang="ru-RU" sz="2800" b="1" i="1" dirty="0">
                <a:solidFill>
                  <a:srgbClr val="C00000"/>
                </a:solidFill>
              </a:rPr>
              <a:t>результаты национальных и международных исследований показывают пока что недостаточный </a:t>
            </a:r>
            <a:r>
              <a:rPr lang="ru-RU" sz="2800" b="1" i="1" dirty="0" smtClean="0">
                <a:solidFill>
                  <a:srgbClr val="C00000"/>
                </a:solidFill>
              </a:rPr>
              <a:t>уровень</a:t>
            </a:r>
          </a:p>
          <a:p>
            <a:pPr marL="11430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качества </a:t>
            </a:r>
            <a:r>
              <a:rPr lang="ru-RU" sz="2800" b="1" i="1" dirty="0">
                <a:solidFill>
                  <a:srgbClr val="C00000"/>
                </a:solidFill>
              </a:rPr>
              <a:t>подготовки школьников, профессиональных компетенций педагогов, систем управления качеством образования на региональном и муниципальном </a:t>
            </a:r>
            <a:r>
              <a:rPr lang="ru-RU" sz="2800" b="1" i="1" dirty="0" smtClean="0">
                <a:solidFill>
                  <a:srgbClr val="C00000"/>
                </a:solidFill>
              </a:rPr>
              <a:t>уровне…</a:t>
            </a:r>
          </a:p>
          <a:p>
            <a:pPr marL="11430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	Совершенствовать </a:t>
            </a:r>
            <a:r>
              <a:rPr lang="ru-RU" sz="2800" b="1" i="1" dirty="0">
                <a:solidFill>
                  <a:srgbClr val="C00000"/>
                </a:solidFill>
              </a:rPr>
              <a:t>систему образования мы будем, используя современный инструмент </a:t>
            </a:r>
            <a:r>
              <a:rPr lang="ru-RU" sz="2800" b="1" i="1" dirty="0" smtClean="0">
                <a:solidFill>
                  <a:srgbClr val="C00000"/>
                </a:solidFill>
              </a:rPr>
              <a:t>управления</a:t>
            </a:r>
          </a:p>
          <a:p>
            <a:pPr marL="114300" indent="0" algn="r">
              <a:buNone/>
            </a:pPr>
            <a:r>
              <a:rPr lang="ru-RU" sz="2800" dirty="0" smtClean="0"/>
              <a:t>С.С. Кравцов,</a:t>
            </a:r>
          </a:p>
          <a:p>
            <a:pPr marL="114300" indent="0" algn="r">
              <a:buNone/>
            </a:pPr>
            <a:r>
              <a:rPr lang="ru-RU" sz="2800" dirty="0" smtClean="0"/>
              <a:t> </a:t>
            </a:r>
            <a:r>
              <a:rPr lang="ru-RU" sz="2800" dirty="0"/>
              <a:t>министр просвещения РФ </a:t>
            </a:r>
          </a:p>
        </p:txBody>
      </p:sp>
    </p:spTree>
    <p:extLst>
      <p:ext uri="{BB962C8B-B14F-4D97-AF65-F5344CB8AC3E}">
        <p14:creationId xmlns:p14="http://schemas.microsoft.com/office/powerpoint/2010/main" val="42711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/>
              <a:t>Из истории вопроса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СИСТЕМА ОЦЕНКИ КАЧЕСТВА ОБРАЗОВАНИЯ: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ЭТАПЫ </a:t>
            </a:r>
            <a:r>
              <a:rPr lang="ru-RU" b="1" dirty="0">
                <a:solidFill>
                  <a:srgbClr val="C00000"/>
                </a:solidFill>
              </a:rPr>
              <a:t>И ТЕНДЕНЦИИ </a:t>
            </a:r>
            <a:r>
              <a:rPr lang="ru-RU" b="1" dirty="0" smtClean="0">
                <a:solidFill>
                  <a:srgbClr val="C00000"/>
                </a:solidFill>
              </a:rPr>
              <a:t>РАЗВИТИЯ</a:t>
            </a:r>
          </a:p>
          <a:p>
            <a:pPr marL="11430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/>
              <a:t>04 июля 2017 года</a:t>
            </a:r>
          </a:p>
          <a:p>
            <a:pPr marL="114300" indent="0" algn="ctr">
              <a:buNone/>
            </a:pPr>
            <a:r>
              <a:rPr lang="ru-RU" dirty="0" smtClean="0"/>
              <a:t>	</a:t>
            </a:r>
          </a:p>
          <a:p>
            <a:pPr marL="114300" indent="0" algn="ctr">
              <a:buNone/>
            </a:pPr>
            <a:r>
              <a:rPr lang="ru-RU" dirty="0" smtClean="0"/>
              <a:t>Межрегиональная конференция</a:t>
            </a:r>
          </a:p>
          <a:p>
            <a:pPr marL="114300" indent="0" algn="ctr"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C00000"/>
                </a:solidFill>
              </a:rPr>
              <a:t>«Развитие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единой </a:t>
            </a:r>
            <a:r>
              <a:rPr lang="ru-RU" b="1" i="1" dirty="0">
                <a:solidFill>
                  <a:srgbClr val="C00000"/>
                </a:solidFill>
              </a:rPr>
              <a:t>системы оценки качества образования: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опыт </a:t>
            </a:r>
            <a:r>
              <a:rPr lang="ru-RU" b="1" i="1" dirty="0">
                <a:solidFill>
                  <a:srgbClr val="C00000"/>
                </a:solidFill>
              </a:rPr>
              <a:t>и перспективы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</a:p>
          <a:p>
            <a:pPr marL="114300" indent="0" algn="ctr">
              <a:buNone/>
            </a:pPr>
            <a:endParaRPr lang="ru-RU" dirty="0"/>
          </a:p>
          <a:p>
            <a:pPr marL="114300" indent="0" algn="ctr">
              <a:buNone/>
            </a:pPr>
            <a:r>
              <a:rPr lang="ru-RU" dirty="0" smtClean="0"/>
              <a:t>Участники обсудили актуальные задачи в сфере </a:t>
            </a:r>
            <a:r>
              <a:rPr lang="ru-RU" dirty="0"/>
              <a:t>оценки качества образования в </a:t>
            </a:r>
            <a:r>
              <a:rPr lang="ru-RU" dirty="0" smtClean="0"/>
              <a:t>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/>
              <a:t>Из истории вопроса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СИСТЕМА ОЦЕНКИ КАЧЕСТВА ОБРАЗОВАНИЯ: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ЭТАПЫ </a:t>
            </a:r>
            <a:r>
              <a:rPr lang="ru-RU" b="1" dirty="0">
                <a:solidFill>
                  <a:srgbClr val="C00000"/>
                </a:solidFill>
              </a:rPr>
              <a:t>И ТЕНДЕНЦИИ </a:t>
            </a:r>
            <a:r>
              <a:rPr lang="ru-RU" b="1" dirty="0" smtClean="0">
                <a:solidFill>
                  <a:srgbClr val="C00000"/>
                </a:solidFill>
              </a:rPr>
              <a:t>РАЗВИТИЯ</a:t>
            </a:r>
          </a:p>
          <a:p>
            <a:pPr marL="11430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dirty="0" smtClean="0"/>
              <a:t>Межрегиональная конференция</a:t>
            </a:r>
          </a:p>
          <a:p>
            <a:pPr marL="114300" indent="0" algn="ctr"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C00000"/>
                </a:solidFill>
              </a:rPr>
              <a:t>«Развитие </a:t>
            </a:r>
            <a:r>
              <a:rPr lang="ru-RU" b="1" i="1" dirty="0" smtClean="0">
                <a:solidFill>
                  <a:srgbClr val="C00000"/>
                </a:solidFill>
              </a:rPr>
              <a:t>единой </a:t>
            </a:r>
            <a:r>
              <a:rPr lang="ru-RU" b="1" i="1" dirty="0">
                <a:solidFill>
                  <a:srgbClr val="C00000"/>
                </a:solidFill>
              </a:rPr>
              <a:t>системы оценки качества образования: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опыт </a:t>
            </a:r>
            <a:r>
              <a:rPr lang="ru-RU" b="1" i="1" dirty="0">
                <a:solidFill>
                  <a:srgbClr val="C00000"/>
                </a:solidFill>
              </a:rPr>
              <a:t>и перспективы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</a:p>
          <a:p>
            <a:pPr marL="114300" indent="0" algn="ctr">
              <a:buNone/>
            </a:pPr>
            <a:endParaRPr lang="ru-RU" dirty="0"/>
          </a:p>
          <a:p>
            <a:pPr marL="11430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«В системе образования мы без </a:t>
            </a:r>
            <a:r>
              <a:rPr lang="ru-RU" b="1" i="1" u="sng" dirty="0">
                <a:solidFill>
                  <a:srgbClr val="002060"/>
                </a:solidFill>
              </a:rPr>
              <a:t>объективной оценки </a:t>
            </a:r>
            <a:r>
              <a:rPr lang="ru-RU" b="1" i="1" dirty="0">
                <a:solidFill>
                  <a:srgbClr val="002060"/>
                </a:solidFill>
              </a:rPr>
              <a:t>ни управлять, ни развивать, ни принимать решения, ни обеспечивать качество образования не сможем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</a:p>
          <a:p>
            <a:pPr marL="114300" indent="0" algn="r">
              <a:buNone/>
            </a:pPr>
            <a:r>
              <a:rPr lang="ru-RU" sz="1700" dirty="0" smtClean="0"/>
              <a:t>Сергей Кравцов, </a:t>
            </a:r>
          </a:p>
          <a:p>
            <a:pPr marL="114300" indent="0" algn="r">
              <a:buNone/>
            </a:pPr>
            <a:r>
              <a:rPr lang="ru-RU" sz="1700" dirty="0" smtClean="0"/>
              <a:t> руководитель</a:t>
            </a:r>
          </a:p>
          <a:p>
            <a:pPr marL="114300" indent="0" algn="r">
              <a:buNone/>
            </a:pPr>
            <a:r>
              <a:rPr lang="ru-RU" sz="1700" dirty="0" smtClean="0"/>
              <a:t> </a:t>
            </a:r>
            <a:r>
              <a:rPr lang="ru-RU" sz="1700" dirty="0"/>
              <a:t>Федеральной службы по надзору </a:t>
            </a:r>
            <a:endParaRPr lang="ru-RU" sz="1700" dirty="0" smtClean="0"/>
          </a:p>
          <a:p>
            <a:pPr marL="114300" indent="0" algn="r">
              <a:buNone/>
            </a:pPr>
            <a:r>
              <a:rPr lang="ru-RU" sz="1700" dirty="0" smtClean="0"/>
              <a:t>в </a:t>
            </a:r>
            <a:r>
              <a:rPr lang="ru-RU" sz="1700" dirty="0"/>
              <a:t>сфере образования и </a:t>
            </a:r>
            <a:r>
              <a:rPr lang="ru-RU" sz="1700" dirty="0" smtClean="0"/>
              <a:t>науки</a:t>
            </a:r>
            <a:endParaRPr lang="ru-RU" sz="17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 smtClean="0"/>
              <a:t>Из истории вопроса</a:t>
            </a:r>
            <a:endParaRPr lang="ru-RU" sz="4000" dirty="0"/>
          </a:p>
        </p:txBody>
      </p:sp>
      <p:pic>
        <p:nvPicPr>
          <p:cNvPr id="4" name="Объект 3" descr="Информационные материалы | Рособрнадзор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" y="1768642"/>
            <a:ext cx="3347293" cy="4449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23345" y="1997839"/>
            <a:ext cx="4038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eroPro"/>
              </a:rPr>
              <a:t>2018 год</a:t>
            </a:r>
          </a:p>
          <a:p>
            <a:endParaRPr lang="ru-RU" dirty="0" smtClean="0">
              <a:solidFill>
                <a:srgbClr val="242021"/>
              </a:solidFill>
              <a:latin typeface="SeroPro"/>
            </a:endParaRPr>
          </a:p>
          <a:p>
            <a:r>
              <a:rPr lang="ru-RU" dirty="0" smtClean="0">
                <a:solidFill>
                  <a:srgbClr val="242021"/>
                </a:solidFill>
                <a:latin typeface="SeroPro"/>
              </a:rPr>
              <a:t>В </a:t>
            </a:r>
            <a:r>
              <a:rPr lang="ru-RU" dirty="0">
                <a:solidFill>
                  <a:srgbClr val="242021"/>
                </a:solidFill>
                <a:latin typeface="SeroPro"/>
              </a:rPr>
              <a:t>настоящее время в Российской Федерации </a:t>
            </a:r>
            <a:r>
              <a:rPr lang="ru-RU" u="sng" dirty="0">
                <a:solidFill>
                  <a:srgbClr val="242021"/>
                </a:solidFill>
                <a:latin typeface="SeroPro"/>
              </a:rPr>
              <a:t>сформирована</a:t>
            </a:r>
            <a:r>
              <a:rPr lang="ru-RU" dirty="0">
                <a:solidFill>
                  <a:srgbClr val="242021"/>
                </a:solidFill>
                <a:latin typeface="SeroPro"/>
              </a:rPr>
              <a:t> единая</a:t>
            </a:r>
            <a:br>
              <a:rPr lang="ru-RU" dirty="0">
                <a:solidFill>
                  <a:srgbClr val="242021"/>
                </a:solidFill>
                <a:latin typeface="SeroPro"/>
              </a:rPr>
            </a:br>
            <a:r>
              <a:rPr lang="ru-RU" dirty="0">
                <a:solidFill>
                  <a:srgbClr val="242021"/>
                </a:solidFill>
                <a:latin typeface="SeroPro"/>
              </a:rPr>
              <a:t>система оценки качества образования (ЕСОКО</a:t>
            </a:r>
            <a:r>
              <a:rPr lang="ru-RU" dirty="0" smtClean="0">
                <a:solidFill>
                  <a:srgbClr val="242021"/>
                </a:solidFill>
                <a:latin typeface="SeroPro"/>
              </a:rPr>
              <a:t>),</a:t>
            </a:r>
          </a:p>
          <a:p>
            <a:r>
              <a:rPr lang="ru-RU" dirty="0" smtClean="0">
                <a:solidFill>
                  <a:srgbClr val="242021"/>
                </a:solidFill>
                <a:latin typeface="SeroPro"/>
              </a:rPr>
              <a:t>которая позволяет вести </a:t>
            </a:r>
            <a:r>
              <a:rPr lang="ru-RU" u="sng" dirty="0" smtClean="0">
                <a:solidFill>
                  <a:srgbClr val="242021"/>
                </a:solidFill>
                <a:latin typeface="SeroPro"/>
              </a:rPr>
              <a:t>мониторинг </a:t>
            </a:r>
            <a:r>
              <a:rPr lang="ru-RU" u="sng" dirty="0">
                <a:solidFill>
                  <a:srgbClr val="242021"/>
                </a:solidFill>
                <a:latin typeface="SeroPro"/>
              </a:rPr>
              <a:t>знаний учащихся </a:t>
            </a:r>
            <a:r>
              <a:rPr lang="ru-RU" dirty="0">
                <a:solidFill>
                  <a:srgbClr val="242021"/>
                </a:solidFill>
                <a:latin typeface="SeroPro"/>
              </a:rPr>
              <a:t>на разных ступенях обучения в</a:t>
            </a:r>
            <a:br>
              <a:rPr lang="ru-RU" dirty="0">
                <a:solidFill>
                  <a:srgbClr val="242021"/>
                </a:solidFill>
                <a:latin typeface="SeroPro"/>
              </a:rPr>
            </a:br>
            <a:r>
              <a:rPr lang="ru-RU" dirty="0">
                <a:solidFill>
                  <a:srgbClr val="242021"/>
                </a:solidFill>
                <a:latin typeface="SeroPro"/>
              </a:rPr>
              <a:t>школе, </a:t>
            </a:r>
            <a:endParaRPr lang="ru-RU" dirty="0" smtClean="0">
              <a:solidFill>
                <a:srgbClr val="242021"/>
              </a:solidFill>
              <a:latin typeface="SeroPro"/>
            </a:endParaRPr>
          </a:p>
          <a:p>
            <a:r>
              <a:rPr lang="ru-RU" u="sng" dirty="0" smtClean="0">
                <a:solidFill>
                  <a:srgbClr val="242021"/>
                </a:solidFill>
                <a:latin typeface="SeroPro"/>
              </a:rPr>
              <a:t>оперативно </a:t>
            </a:r>
            <a:r>
              <a:rPr lang="ru-RU" u="sng" dirty="0">
                <a:solidFill>
                  <a:srgbClr val="242021"/>
                </a:solidFill>
                <a:latin typeface="SeroPro"/>
              </a:rPr>
              <a:t>выявлять </a:t>
            </a:r>
            <a:r>
              <a:rPr lang="ru-RU" u="sng" dirty="0" smtClean="0">
                <a:solidFill>
                  <a:srgbClr val="242021"/>
                </a:solidFill>
                <a:latin typeface="SeroPro"/>
              </a:rPr>
              <a:t>и</a:t>
            </a:r>
          </a:p>
          <a:p>
            <a:r>
              <a:rPr lang="ru-RU" u="sng" dirty="0" smtClean="0">
                <a:solidFill>
                  <a:srgbClr val="242021"/>
                </a:solidFill>
                <a:latin typeface="SeroPro"/>
              </a:rPr>
              <a:t>решать </a:t>
            </a:r>
            <a:r>
              <a:rPr lang="ru-RU" u="sng" dirty="0">
                <a:solidFill>
                  <a:srgbClr val="242021"/>
                </a:solidFill>
                <a:latin typeface="SeroPro"/>
              </a:rPr>
              <a:t>проблемы </a:t>
            </a:r>
            <a:r>
              <a:rPr lang="ru-RU" dirty="0">
                <a:solidFill>
                  <a:srgbClr val="242021"/>
                </a:solidFill>
                <a:latin typeface="SeroPro"/>
              </a:rPr>
              <a:t>системы образования в разрезе предметов, школ и регионов.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8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4432" cy="820236"/>
          </a:xfrm>
        </p:spPr>
        <p:txBody>
          <a:bodyPr/>
          <a:lstStyle/>
          <a:p>
            <a:pPr algn="ctr"/>
            <a:r>
              <a:rPr lang="ru-RU" sz="4000" dirty="0" smtClean="0"/>
              <a:t>ЕСОКО: принципы</a:t>
            </a:r>
            <a:endParaRPr lang="ru-RU" sz="4000" dirty="0"/>
          </a:p>
        </p:txBody>
      </p:sp>
      <p:pic>
        <p:nvPicPr>
          <p:cNvPr id="5" name="Объект 4" descr="ВПР как составляющая ЕСО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6" y="1203158"/>
            <a:ext cx="7423485" cy="5197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0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Ключевые слова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Качество образования</a:t>
            </a:r>
          </a:p>
          <a:p>
            <a:pPr marL="11430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Оценка качества образования</a:t>
            </a:r>
          </a:p>
          <a:p>
            <a:pPr marL="11430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Система оценки качества образования</a:t>
            </a:r>
          </a:p>
          <a:p>
            <a:pPr marL="11430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Единая система </a:t>
            </a:r>
            <a:r>
              <a:rPr lang="ru-RU" b="1" dirty="0">
                <a:solidFill>
                  <a:srgbClr val="C00000"/>
                </a:solidFill>
              </a:rPr>
              <a:t>оценки качества </a:t>
            </a:r>
            <a:r>
              <a:rPr lang="ru-RU" b="1" dirty="0" smtClean="0">
                <a:solidFill>
                  <a:srgbClr val="C00000"/>
                </a:solidFill>
              </a:rPr>
              <a:t>образования (ЕСОКО)</a:t>
            </a:r>
          </a:p>
          <a:p>
            <a:pPr marL="11430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Региональная система оценки качества образования (РСОКО)</a:t>
            </a:r>
          </a:p>
          <a:p>
            <a:pPr marL="11430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Муниципальная система оценки качества образования (МСОКО)</a:t>
            </a:r>
          </a:p>
          <a:p>
            <a:pPr marL="11430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Внутренняя система оценки качества образования (ВСОКО)</a:t>
            </a:r>
            <a:endParaRPr lang="ru-RU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91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ЕСОКО: структура</a:t>
            </a:r>
            <a:endParaRPr lang="ru-RU" sz="4000" dirty="0"/>
          </a:p>
        </p:txBody>
      </p:sp>
      <p:pic>
        <p:nvPicPr>
          <p:cNvPr id="4" name="Объект 3" descr="Информационные материалы | Рособрнадзор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" y="1768642"/>
            <a:ext cx="3347293" cy="4449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23345" y="1997839"/>
            <a:ext cx="40386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Организационную инфраструктуру по формированию ЕСОКО обеспечивают </a:t>
            </a:r>
            <a:r>
              <a:rPr lang="ru-RU" sz="1600" dirty="0" smtClean="0"/>
              <a:t>подведомственные </a:t>
            </a:r>
            <a:r>
              <a:rPr lang="ru-RU" sz="1600" dirty="0" err="1"/>
              <a:t>Рособрнадзору</a:t>
            </a:r>
            <a:r>
              <a:rPr lang="ru-RU" sz="1600" dirty="0"/>
              <a:t> </a:t>
            </a:r>
            <a:r>
              <a:rPr lang="ru-RU" sz="1600" dirty="0" smtClean="0"/>
              <a:t>учреждения: </a:t>
            </a:r>
            <a:endParaRPr lang="ru-RU" sz="1600" dirty="0"/>
          </a:p>
          <a:p>
            <a:r>
              <a:rPr lang="ru-RU" sz="1600" dirty="0" smtClean="0"/>
              <a:t>- Федеральный </a:t>
            </a:r>
            <a:r>
              <a:rPr lang="ru-RU" sz="1600" dirty="0"/>
              <a:t>институт педагогических измерений </a:t>
            </a:r>
            <a:r>
              <a:rPr lang="ru-RU" sz="1600" b="1" dirty="0"/>
              <a:t>(ФИПИ)</a:t>
            </a:r>
            <a:r>
              <a:rPr lang="ru-RU" sz="1600" dirty="0"/>
              <a:t>, </a:t>
            </a:r>
            <a:r>
              <a:rPr lang="ru-RU" sz="1600" dirty="0" smtClean="0"/>
              <a:t>который </a:t>
            </a:r>
            <a:r>
              <a:rPr lang="ru-RU" sz="1600" dirty="0"/>
              <a:t>занимается разработкой контрольных измерительных материалов для ряда оценочных </a:t>
            </a:r>
            <a:r>
              <a:rPr lang="ru-RU" sz="1600" dirty="0" smtClean="0"/>
              <a:t>процедур;</a:t>
            </a:r>
          </a:p>
          <a:p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 smtClean="0"/>
              <a:t>- Федеральный </a:t>
            </a:r>
            <a:r>
              <a:rPr lang="ru-RU" sz="1600" dirty="0"/>
              <a:t>институт оценки качества образования </a:t>
            </a:r>
            <a:r>
              <a:rPr lang="ru-RU" sz="1600" b="1" dirty="0"/>
              <a:t>(ФИОКО), </a:t>
            </a:r>
            <a:r>
              <a:rPr lang="ru-RU" sz="1600" dirty="0"/>
              <a:t>в функции которого входит координация проведения исследований в области оценки качества образования (за исключением государственных итоговых аттестаций) как на международном, всероссийском, так и на региональном уровнях</a:t>
            </a:r>
            <a:r>
              <a:rPr lang="ru-RU" sz="16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3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4432" cy="820236"/>
          </a:xfrm>
        </p:spPr>
        <p:txBody>
          <a:bodyPr/>
          <a:lstStyle/>
          <a:p>
            <a:pPr algn="ctr"/>
            <a:r>
              <a:rPr lang="ru-RU" sz="4000" dirty="0" smtClean="0"/>
              <a:t>ЕСОКО: цели и задачи</a:t>
            </a:r>
            <a:endParaRPr lang="ru-RU" sz="4000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6355" t="13514" r="4036" b="9306"/>
          <a:stretch/>
        </p:blipFill>
        <p:spPr bwMode="auto">
          <a:xfrm>
            <a:off x="457199" y="1455821"/>
            <a:ext cx="7700211" cy="4836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57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4432" cy="820236"/>
          </a:xfrm>
        </p:spPr>
        <p:txBody>
          <a:bodyPr/>
          <a:lstStyle/>
          <a:p>
            <a:pPr algn="ctr"/>
            <a:r>
              <a:rPr lang="ru-RU" sz="4000" dirty="0" smtClean="0"/>
              <a:t>ЕСОКО: оценочные процедуры</a:t>
            </a:r>
            <a:endParaRPr lang="ru-RU" sz="4000" dirty="0"/>
          </a:p>
        </p:txBody>
      </p:sp>
      <p:pic>
        <p:nvPicPr>
          <p:cNvPr id="4" name="Объект 3" descr="Мониторинговые исследовани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4" y="1564105"/>
            <a:ext cx="7161118" cy="4836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5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Иерархическая модель СОКО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625918"/>
              </p:ext>
            </p:extLst>
          </p:nvPr>
        </p:nvGraphicFramePr>
        <p:xfrm>
          <a:off x="822722" y="1552353"/>
          <a:ext cx="7543800" cy="474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3" y="2867082"/>
            <a:ext cx="2215139" cy="1901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2867082"/>
            <a:ext cx="1719995" cy="22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85" y="274638"/>
            <a:ext cx="7976936" cy="74303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</a:t>
            </a:r>
            <a:r>
              <a:rPr lang="ru-RU" sz="2400" dirty="0" smtClean="0">
                <a:solidFill>
                  <a:srgbClr val="C00000"/>
                </a:solidFill>
              </a:rPr>
              <a:t>ормативная правовая база РСОКО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53" y="2614801"/>
            <a:ext cx="7620000" cy="447574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4648" t="10354" r="7353" b="50945"/>
          <a:stretch/>
        </p:blipFill>
        <p:spPr bwMode="auto">
          <a:xfrm>
            <a:off x="336885" y="1208657"/>
            <a:ext cx="5226050" cy="1224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3677" t="24540" r="22745" b="9604"/>
          <a:stretch/>
        </p:blipFill>
        <p:spPr bwMode="auto">
          <a:xfrm>
            <a:off x="5610543" y="5371637"/>
            <a:ext cx="1957705" cy="135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36165" t="26415" r="33927" b="5098"/>
          <a:stretch/>
        </p:blipFill>
        <p:spPr bwMode="auto">
          <a:xfrm>
            <a:off x="169903" y="2547749"/>
            <a:ext cx="1776095" cy="21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6599" t="24264" r="34363" b="19671"/>
          <a:stretch/>
        </p:blipFill>
        <p:spPr bwMode="auto">
          <a:xfrm>
            <a:off x="530873" y="4474700"/>
            <a:ext cx="1724660" cy="179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/>
          <a:srcRect l="36176" t="24802" r="34216" b="4830"/>
          <a:stretch/>
        </p:blipFill>
        <p:spPr bwMode="auto">
          <a:xfrm>
            <a:off x="2316493" y="3095172"/>
            <a:ext cx="1757680" cy="2251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32578" t="26919" r="30587" b="9275"/>
          <a:stretch/>
        </p:blipFill>
        <p:spPr bwMode="auto">
          <a:xfrm>
            <a:off x="3195333" y="4502985"/>
            <a:ext cx="1930400" cy="1880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4650" y="2433571"/>
            <a:ext cx="3529169" cy="3093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latin typeface="Verdana-Bold"/>
                <a:ea typeface="DengXian" panose="02010600030101010101" pitchFamily="2" charset="-122"/>
                <a:cs typeface="Times New Roman" panose="02020603050405020304" pitchFamily="18" charset="0"/>
              </a:rPr>
              <a:t>Приказ Министерства образования Новосибирской области от 25.11.2019 г. № 2977 «Об утверждении Положения о региональной системе оценки качества образования Новосибирской области»</a:t>
            </a:r>
            <a:endParaRPr lang="ru-RU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latin typeface="Verdana-Bold"/>
                <a:ea typeface="DengXian" panose="02010600030101010101" pitchFamily="2" charset="-122"/>
                <a:cs typeface="Times New Roman" panose="02020603050405020304" pitchFamily="18" charset="0"/>
              </a:rPr>
              <a:t>Ежегодная циклограмма независимой оценки качества образования </a:t>
            </a:r>
            <a:r>
              <a:rPr lang="ru-RU" sz="1600" b="1" dirty="0" smtClean="0">
                <a:solidFill>
                  <a:srgbClr val="000000"/>
                </a:solidFill>
                <a:latin typeface="Verdana-Bold"/>
                <a:ea typeface="DengXian" panose="02010600030101010101" pitchFamily="2" charset="-122"/>
                <a:cs typeface="Times New Roman" panose="02020603050405020304" pitchFamily="18" charset="0"/>
              </a:rPr>
              <a:t>2020/2021 </a:t>
            </a:r>
            <a:r>
              <a:rPr lang="ru-RU" sz="1600" b="1" dirty="0">
                <a:solidFill>
                  <a:srgbClr val="000000"/>
                </a:solidFill>
                <a:latin typeface="Verdana-Bold"/>
                <a:ea typeface="DengXian" panose="02010600030101010101" pitchFamily="2" charset="-122"/>
                <a:cs typeface="Times New Roman" panose="02020603050405020304" pitchFamily="18" charset="0"/>
              </a:rPr>
              <a:t>учебного года</a:t>
            </a:r>
            <a:endParaRPr lang="ru-RU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988968" cy="554702"/>
          </a:xfrm>
        </p:spPr>
        <p:txBody>
          <a:bodyPr/>
          <a:lstStyle/>
          <a:p>
            <a:pPr marL="342900" lvl="0" indent="-342900" algn="ctr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МСОКО: формирование и развитие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72706">
            <a:off x="4764719" y="2449042"/>
            <a:ext cx="3316765" cy="4006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166843"/>
            <a:ext cx="4487779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Приказ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департамента образования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prstClr val="black"/>
                </a:solidFill>
              </a:rPr>
              <a:t>м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эрии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города Новосибирска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от 23.04.2018 № 0428-од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«Об утверждении Положения о муниципальной системе оценки качества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9849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92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132349"/>
            <a:ext cx="792053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МСОКО: формирование и развитие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20040" y="1528011"/>
            <a:ext cx="7957686" cy="492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buClr>
                <a:srgbClr val="00EEE8"/>
              </a:buClr>
              <a:buNone/>
              <a:defRPr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/>
              </a:rPr>
              <a:t>	</a:t>
            </a:r>
            <a:endParaRPr lang="ru-RU" altLang="ru-RU" sz="2000" kern="0" dirty="0">
              <a:solidFill>
                <a:srgbClr val="000000"/>
              </a:solidFill>
              <a:latin typeface="Times New Roman"/>
            </a:endParaRPr>
          </a:p>
          <a:p>
            <a:pPr marL="0" lvl="0" algn="r">
              <a:spcBef>
                <a:spcPts val="0"/>
              </a:spcBef>
              <a:buClr>
                <a:srgbClr val="00EEE8"/>
              </a:buClr>
              <a:buNone/>
              <a:defRPr/>
            </a:pPr>
            <a:endParaRPr lang="ru-RU" altLang="ru-RU" sz="1800" kern="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1800" dirty="0" smtClean="0"/>
              <a:t>	</a:t>
            </a: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u="sng" dirty="0" smtClean="0"/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u="sng" dirty="0" smtClean="0"/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u="sng" dirty="0" smtClean="0"/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u="sng" dirty="0" smtClean="0"/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u="sng" dirty="0" smtClean="0"/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r>
              <a:rPr lang="ru-RU" altLang="ru-RU" sz="1800" kern="0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    </a:t>
            </a:r>
            <a:endParaRPr lang="ru-RU" altLang="ru-RU" sz="1800" kern="0" dirty="0">
              <a:solidFill>
                <a:srgbClr val="000000"/>
              </a:solidFill>
              <a:latin typeface="Times New Roman"/>
            </a:endParaRPr>
          </a:p>
          <a:p>
            <a:pPr marL="0" lvl="0" algn="r">
              <a:spcBef>
                <a:spcPts val="0"/>
              </a:spcBef>
              <a:buClr>
                <a:srgbClr val="00EEE8"/>
              </a:buClr>
              <a:buNone/>
              <a:defRPr/>
            </a:pPr>
            <a:endParaRPr lang="ru-RU" altLang="ru-RU" sz="1400" kern="0" dirty="0" smtClean="0">
              <a:solidFill>
                <a:srgbClr val="000000"/>
              </a:solidFill>
              <a:latin typeface="Times New Roman"/>
            </a:endParaRPr>
          </a:p>
          <a:p>
            <a:pPr marL="0" lvl="0">
              <a:spcBef>
                <a:spcPts val="0"/>
              </a:spcBef>
              <a:buClr>
                <a:srgbClr val="00EEE8"/>
              </a:buClr>
              <a:buNone/>
              <a:defRPr/>
            </a:pPr>
            <a:endParaRPr lang="ru-RU" altLang="ru-RU" sz="1400" kern="0" dirty="0" smtClean="0">
              <a:solidFill>
                <a:srgbClr val="000000"/>
              </a:solidFill>
              <a:latin typeface="Times New Roman"/>
            </a:endParaRPr>
          </a:p>
          <a:p>
            <a:pPr marL="0" lvl="0">
              <a:spcBef>
                <a:spcPts val="0"/>
              </a:spcBef>
              <a:buClr>
                <a:srgbClr val="00EEE8"/>
              </a:buClr>
              <a:buNone/>
              <a:defRPr/>
            </a:pPr>
            <a:endParaRPr lang="ru-RU" altLang="ru-RU" sz="14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Объект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7" y="1424763"/>
            <a:ext cx="7145079" cy="5024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2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Совет </a:t>
            </a:r>
            <a:r>
              <a:rPr lang="ru-RU" sz="2200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руководителей образовательных </a:t>
            </a:r>
            <a:r>
              <a:rPr lang="ru-RU" sz="22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организаций</a:t>
            </a:r>
            <a:br>
              <a:rPr lang="ru-RU" sz="22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2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200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города </a:t>
            </a:r>
            <a:r>
              <a:rPr lang="ru-RU" sz="22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Новосибирска</a:t>
            </a:r>
            <a:br>
              <a:rPr lang="ru-RU" sz="22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200" spc="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17.06.2019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 Обсуждение</a:t>
            </a:r>
          </a:p>
          <a:p>
            <a:pPr marL="114300" indent="0">
              <a:buNone/>
            </a:pPr>
            <a:r>
              <a:rPr lang="ru-RU" dirty="0" smtClean="0"/>
              <a:t>- Регламента функционирования МСОКО</a:t>
            </a:r>
          </a:p>
          <a:p>
            <a:pPr marL="114300" indent="0">
              <a:buNone/>
            </a:pPr>
            <a:r>
              <a:rPr lang="ru-RU" dirty="0" smtClean="0"/>
              <a:t>- Критериев, показателей и индикаторов оценки качества деятельности образовательных организаций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 rot="20759093">
            <a:off x="653357" y="3515360"/>
            <a:ext cx="2773680" cy="196087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 rot="543143">
            <a:off x="5063444" y="3273814"/>
            <a:ext cx="2665153" cy="1964311"/>
          </a:xfrm>
          <a:prstGeom prst="rect">
            <a:avLst/>
          </a:prstGeom>
        </p:spPr>
      </p:pic>
      <p:pic>
        <p:nvPicPr>
          <p:cNvPr id="6" name="Picture 5" descr="https://www.asi.org.ru/wp-content/uploads/2015/02/semin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724818"/>
            <a:ext cx="1739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ГЦРО\2018-2019\работа ДП\IMG-20180824-WA000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41" y="5231219"/>
            <a:ext cx="1957705" cy="129856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643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algn="ctr"/>
            <a:r>
              <a:rPr lang="ru-RU" sz="2400" b="1" dirty="0">
                <a:solidFill>
                  <a:srgbClr val="C00000"/>
                </a:solidFill>
              </a:rPr>
              <a:t>СИСТЕМА ОЦЕНКИ КАЧЕСТВА ОБРАЗОВАНИЯ: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ЭТАПЫ И ТЕНДЕНЦИИ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74336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/>
              <a:t>12-13 февраля 2020 года в г. </a:t>
            </a:r>
            <a:r>
              <a:rPr lang="ru-RU" b="1" dirty="0" smtClean="0"/>
              <a:t>Москве</a:t>
            </a:r>
          </a:p>
          <a:p>
            <a:pPr marL="11430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состоялся очный </a:t>
            </a:r>
            <a:r>
              <a:rPr lang="ru-RU" dirty="0" smtClean="0"/>
              <a:t>семинар</a:t>
            </a:r>
          </a:p>
          <a:p>
            <a:pPr marL="114300" indent="0" algn="ctr">
              <a:buNone/>
            </a:pPr>
            <a:r>
              <a:rPr lang="ru-RU" dirty="0" smtClean="0"/>
              <a:t> </a:t>
            </a:r>
            <a:r>
              <a:rPr lang="ru-RU" u="sng" dirty="0">
                <a:solidFill>
                  <a:srgbClr val="C00000"/>
                </a:solidFill>
              </a:rPr>
              <a:t>по развитию механизмов управления качеством образования</a:t>
            </a:r>
            <a:r>
              <a:rPr lang="ru-RU" dirty="0"/>
              <a:t>, </a:t>
            </a:r>
            <a:endParaRPr lang="ru-RU" dirty="0" smtClean="0"/>
          </a:p>
          <a:p>
            <a:pPr marL="114300" indent="0" algn="ctr">
              <a:buNone/>
            </a:pPr>
            <a:r>
              <a:rPr lang="ru-RU" dirty="0" smtClean="0"/>
              <a:t>организованный </a:t>
            </a:r>
            <a:r>
              <a:rPr lang="ru-RU" dirty="0"/>
              <a:t>ФГБУ «Федеральный институт оценки качества образования», который проводился в целях </a:t>
            </a:r>
            <a:endParaRPr lang="ru-RU" dirty="0" smtClean="0"/>
          </a:p>
          <a:p>
            <a:pPr marL="114300" indent="0" algn="ctr">
              <a:buNone/>
            </a:pPr>
            <a:r>
              <a:rPr lang="ru-RU" dirty="0" smtClean="0"/>
              <a:t>информационной </a:t>
            </a:r>
            <a:r>
              <a:rPr lang="ru-RU" dirty="0"/>
              <a:t>поддержки регионов, включая представление лучших региональных управленческих практик, </a:t>
            </a:r>
            <a:endParaRPr lang="ru-RU" dirty="0" smtClean="0"/>
          </a:p>
          <a:p>
            <a:pPr marL="114300" indent="0" algn="ctr">
              <a:buNone/>
            </a:pPr>
            <a:r>
              <a:rPr lang="ru-RU" dirty="0" smtClean="0"/>
              <a:t>а </a:t>
            </a:r>
            <a:r>
              <a:rPr lang="ru-RU" dirty="0"/>
              <a:t>также для </a:t>
            </a:r>
            <a:r>
              <a:rPr lang="ru-RU" u="sng" dirty="0"/>
              <a:t>непрерывного системного анализа и оценки состояния и перспектив развития образования</a:t>
            </a:r>
            <a:r>
              <a:rPr lang="ru-RU" dirty="0"/>
              <a:t>, </a:t>
            </a:r>
            <a:endParaRPr lang="ru-RU" dirty="0" smtClean="0"/>
          </a:p>
          <a:p>
            <a:pPr marL="114300" indent="0" algn="ctr">
              <a:buNone/>
            </a:pPr>
            <a:r>
              <a:rPr lang="ru-RU" dirty="0" smtClean="0"/>
              <a:t>усиления </a:t>
            </a:r>
            <a:r>
              <a:rPr lang="ru-RU" dirty="0"/>
              <a:t>результативности функционирования образовательной системы за счёт повышения качества принимаемых для неё управленческих </a:t>
            </a:r>
            <a:r>
              <a:rPr lang="ru-RU" dirty="0" smtClean="0"/>
              <a:t>решений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7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3786" cy="1143000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ждем перемен…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125537"/>
            <a:ext cx="7963786" cy="55304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Межрегиональная конференция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r>
              <a:rPr lang="ru-RU" sz="2800" dirty="0"/>
              <a:t>по оценке качества </a:t>
            </a:r>
            <a:r>
              <a:rPr lang="ru-RU" sz="2800" dirty="0" smtClean="0"/>
              <a:t>образования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«Развитие национальной системы оценки качества образования – опыт и перспективы</a:t>
            </a:r>
            <a:r>
              <a:rPr lang="ru-RU" sz="2800" b="1" i="1" dirty="0" smtClean="0">
                <a:solidFill>
                  <a:srgbClr val="C00000"/>
                </a:solidFill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2019-2020</a:t>
            </a:r>
          </a:p>
          <a:p>
            <a:pPr marL="114300" indent="0">
              <a:buNone/>
            </a:pPr>
            <a:r>
              <a:rPr lang="ru-RU" sz="2800" dirty="0" smtClean="0"/>
              <a:t>Обсуждение </a:t>
            </a:r>
            <a:r>
              <a:rPr lang="ru-RU" sz="2800" dirty="0"/>
              <a:t>перспективных направлений развития системы ОКО </a:t>
            </a:r>
            <a:endParaRPr lang="ru-RU" sz="2800" dirty="0" smtClean="0"/>
          </a:p>
          <a:p>
            <a:pPr marL="114300" indent="0">
              <a:buNone/>
            </a:pPr>
            <a:r>
              <a:rPr lang="ru-RU" sz="2800" u="sng" dirty="0" smtClean="0"/>
              <a:t>Ключевые </a:t>
            </a:r>
            <a:r>
              <a:rPr lang="ru-RU" sz="2800" u="sng" dirty="0"/>
              <a:t>принципы развития</a:t>
            </a:r>
            <a:r>
              <a:rPr lang="ru-RU" sz="2800" dirty="0" smtClean="0"/>
              <a:t>:</a:t>
            </a:r>
          </a:p>
          <a:p>
            <a:pPr marL="114300" indent="0">
              <a:buNone/>
            </a:pPr>
            <a:r>
              <a:rPr lang="ru-RU" sz="2800" dirty="0" smtClean="0"/>
              <a:t>• </a:t>
            </a:r>
            <a:r>
              <a:rPr lang="ru-RU" sz="2800" dirty="0"/>
              <a:t>Индивидуализация </a:t>
            </a:r>
            <a:r>
              <a:rPr lang="ru-RU" sz="2800" dirty="0" smtClean="0"/>
              <a:t>образования</a:t>
            </a:r>
          </a:p>
          <a:p>
            <a:pPr marL="114300" indent="0">
              <a:buNone/>
            </a:pPr>
            <a:r>
              <a:rPr lang="ru-RU" sz="2800" dirty="0" smtClean="0"/>
              <a:t>• </a:t>
            </a:r>
            <a:r>
              <a:rPr lang="ru-RU" sz="2800" dirty="0"/>
              <a:t>Формирование и развитие компетенций </a:t>
            </a:r>
            <a:r>
              <a:rPr lang="ru-RU" sz="2800" dirty="0" smtClean="0"/>
              <a:t>2030</a:t>
            </a:r>
          </a:p>
          <a:p>
            <a:pPr marL="114300" indent="0">
              <a:buNone/>
            </a:pPr>
            <a:r>
              <a:rPr lang="ru-RU" sz="2800" dirty="0" smtClean="0"/>
              <a:t>• </a:t>
            </a:r>
            <a:r>
              <a:rPr lang="ru-RU" sz="2800" dirty="0"/>
              <a:t>Совершенствование форм работы </a:t>
            </a:r>
            <a:endParaRPr lang="ru-RU" sz="2800" dirty="0" smtClean="0"/>
          </a:p>
          <a:p>
            <a:pPr marL="114300" indent="0">
              <a:buNone/>
            </a:pPr>
            <a:r>
              <a:rPr lang="ru-RU" sz="2800" dirty="0" smtClean="0"/>
              <a:t>педагогического </a:t>
            </a:r>
            <a:r>
              <a:rPr lang="ru-RU" sz="2800" dirty="0"/>
              <a:t>сообщества </a:t>
            </a:r>
            <a:endParaRPr lang="ru-RU" sz="2800" dirty="0" smtClean="0"/>
          </a:p>
          <a:p>
            <a:pPr marL="114300" indent="0">
              <a:buNone/>
            </a:pPr>
            <a:r>
              <a:rPr lang="ru-RU" sz="2800" dirty="0" smtClean="0"/>
              <a:t>• </a:t>
            </a:r>
            <a:r>
              <a:rPr lang="ru-RU" sz="2800" dirty="0"/>
              <a:t>Актуализация содержания </a:t>
            </a:r>
            <a:r>
              <a:rPr lang="ru-RU" sz="2800" dirty="0" smtClean="0"/>
              <a:t>образования</a:t>
            </a:r>
          </a:p>
          <a:p>
            <a:pPr marL="114300" indent="0">
              <a:buNone/>
            </a:pPr>
            <a:r>
              <a:rPr lang="ru-RU" sz="2800" dirty="0" smtClean="0"/>
              <a:t>• </a:t>
            </a:r>
            <a:r>
              <a:rPr lang="ru-RU" sz="2800" dirty="0" err="1"/>
              <a:t>Цифровизация</a:t>
            </a:r>
            <a:r>
              <a:rPr lang="ru-RU" sz="2800" dirty="0"/>
              <a:t>, новые </a:t>
            </a:r>
            <a:r>
              <a:rPr lang="ru-RU" sz="2800" dirty="0" smtClean="0"/>
              <a:t>технологии</a:t>
            </a:r>
          </a:p>
          <a:p>
            <a:pPr marL="11430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ВАЖНО!!! Объективность оценочных процедур</a:t>
            </a:r>
          </a:p>
        </p:txBody>
      </p:sp>
      <p:pic>
        <p:nvPicPr>
          <p:cNvPr id="4" name="Рисунок 3" descr="Проблемы цифровизации образования - МГП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519112"/>
            <a:ext cx="1594884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Цифровизация образования. Чего ожидать в ближайшем будущем? - Еуроки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8" t="13483" r="20844" b="12271"/>
          <a:stretch/>
        </p:blipFill>
        <p:spPr bwMode="auto">
          <a:xfrm>
            <a:off x="6539024" y="4486940"/>
            <a:ext cx="1722474" cy="1669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58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91"/>
            <a:ext cx="1743607" cy="17070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2772" y="1818168"/>
            <a:ext cx="80382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Положения </a:t>
            </a:r>
            <a:r>
              <a:rPr lang="ru-RU" sz="2400" dirty="0"/>
              <a:t>указанных документов определяют образование в </a:t>
            </a:r>
            <a:r>
              <a:rPr lang="ru-RU" sz="2400" dirty="0" smtClean="0"/>
              <a:t>качестве одного </a:t>
            </a:r>
            <a:r>
              <a:rPr lang="ru-RU" sz="2400" dirty="0"/>
              <a:t>из стратегических национальных приоритетов, </a:t>
            </a:r>
            <a:endParaRPr lang="ru-RU" sz="2400" dirty="0" smtClean="0"/>
          </a:p>
          <a:p>
            <a:r>
              <a:rPr lang="ru-RU" sz="2400" dirty="0" smtClean="0"/>
              <a:t>	а </a:t>
            </a:r>
            <a:r>
              <a:rPr lang="ru-RU" sz="2400" dirty="0"/>
              <a:t>стратегической </a:t>
            </a:r>
            <a:r>
              <a:rPr lang="ru-RU" sz="2400" dirty="0" smtClean="0"/>
              <a:t>целью государственной </a:t>
            </a:r>
            <a:r>
              <a:rPr lang="ru-RU" sz="2400" dirty="0"/>
              <a:t>политики в области образования - повышение </a:t>
            </a:r>
            <a:r>
              <a:rPr lang="ru-RU" sz="2400" dirty="0" smtClean="0"/>
              <a:t>доступности </a:t>
            </a:r>
            <a:r>
              <a:rPr lang="ru-RU" sz="2400" b="1" dirty="0" smtClean="0">
                <a:solidFill>
                  <a:srgbClr val="C00000"/>
                </a:solidFill>
              </a:rPr>
              <a:t>качественного </a:t>
            </a:r>
            <a:r>
              <a:rPr lang="ru-RU" sz="2400" b="1" dirty="0">
                <a:solidFill>
                  <a:srgbClr val="C00000"/>
                </a:solidFill>
              </a:rPr>
              <a:t>образования</a:t>
            </a:r>
            <a:r>
              <a:rPr lang="ru-RU" sz="2400" dirty="0"/>
              <a:t>, соответствующего требованиям </a:t>
            </a:r>
            <a:r>
              <a:rPr lang="ru-RU" sz="2400" dirty="0" smtClean="0"/>
              <a:t>инновационного развития </a:t>
            </a:r>
            <a:r>
              <a:rPr lang="ru-RU" sz="2400" dirty="0"/>
              <a:t>экономики, современным потребностям общества и каждого</a:t>
            </a:r>
            <a:br>
              <a:rPr lang="ru-RU" sz="2400" dirty="0"/>
            </a:br>
            <a:r>
              <a:rPr lang="ru-RU" sz="2400" dirty="0"/>
              <a:t>гражданина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 Д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 К Л 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Правительства Российской Федерации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Федеральному Собранию Российской Федерации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 реализации государственной политики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сфере образования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9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3786" cy="1143000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ждем перемен…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125537"/>
            <a:ext cx="7963786" cy="5530443"/>
          </a:xfrm>
        </p:spPr>
        <p:txBody>
          <a:bodyPr>
            <a:normAutofit fontScale="85000" lnSpcReduction="20000"/>
          </a:bodyPr>
          <a:lstStyle/>
          <a:p>
            <a:pPr marL="0" indent="0" defTabSz="914126">
              <a:lnSpc>
                <a:spcPct val="120000"/>
              </a:lnSpc>
              <a:spcBef>
                <a:spcPts val="0"/>
              </a:spcBef>
              <a:buClr>
                <a:srgbClr val="99CB38"/>
              </a:buClr>
              <a:buNone/>
              <a:defRPr/>
            </a:pPr>
            <a:r>
              <a:rPr lang="ru-RU" sz="1900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Требование </a:t>
            </a:r>
            <a:r>
              <a:rPr lang="ru-RU" sz="1900" b="1" spc="3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объективности разворачивается одновременно с </a:t>
            </a:r>
            <a:r>
              <a:rPr lang="ru-RU" sz="1900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внедрением новой </a:t>
            </a:r>
            <a:r>
              <a:rPr lang="ru-RU" sz="1900" b="1" spc="3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методологии </a:t>
            </a:r>
            <a:r>
              <a:rPr lang="ru-RU" sz="1900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оценки качества общего образования</a:t>
            </a:r>
            <a:endParaRPr lang="en-US" sz="1900" b="1" spc="300" dirty="0">
              <a:solidFill>
                <a:srgbClr val="C00000"/>
              </a:solidFill>
              <a:latin typeface="Montserrat" panose="00000500000000000000" pitchFamily="50" charset="0"/>
            </a:endParaRPr>
          </a:p>
          <a:p>
            <a:pPr marL="0" indent="0" defTabSz="914126">
              <a:buClr>
                <a:srgbClr val="99CB38"/>
              </a:buClr>
              <a:buNone/>
              <a:defRPr/>
            </a:pPr>
            <a:endParaRPr lang="ru-RU" sz="2600" b="1" dirty="0" smtClean="0"/>
          </a:p>
          <a:p>
            <a:pPr marL="0" indent="0" defTabSz="914126">
              <a:buClr>
                <a:srgbClr val="99CB38"/>
              </a:buClr>
              <a:buNone/>
              <a:defRPr/>
            </a:pPr>
            <a:r>
              <a:rPr lang="ru-RU" sz="2600" b="1" dirty="0" smtClean="0"/>
              <a:t>2019 </a:t>
            </a:r>
            <a:r>
              <a:rPr lang="ru-RU" sz="2600" b="1" dirty="0"/>
              <a:t>г. </a:t>
            </a:r>
            <a:endParaRPr lang="ru-RU" sz="2600" b="1" dirty="0" smtClean="0"/>
          </a:p>
          <a:p>
            <a:pPr marL="0" indent="0" defTabSz="914126">
              <a:buClr>
                <a:srgbClr val="99CB38"/>
              </a:buClr>
              <a:buNone/>
              <a:defRPr/>
            </a:pPr>
            <a:r>
              <a:rPr lang="ru-RU" sz="2600" dirty="0" smtClean="0"/>
              <a:t>- Ведомственная </a:t>
            </a:r>
            <a:r>
              <a:rPr lang="ru-RU" sz="2600" dirty="0"/>
              <a:t>целевая программа «Качество образования» (Приказ Федеральной службы по надзору в сфере образования и науки от 22.01.2019 № 39) </a:t>
            </a:r>
          </a:p>
          <a:p>
            <a:pPr marL="0" indent="0" defTabSz="914126">
              <a:buClr>
                <a:srgbClr val="99CB38"/>
              </a:buClr>
              <a:buNone/>
              <a:defRPr/>
            </a:pPr>
            <a:r>
              <a:rPr lang="ru-RU" sz="2600" dirty="0" smtClean="0"/>
              <a:t>- Приказ </a:t>
            </a:r>
            <a:r>
              <a:rPr lang="ru-RU" sz="2600" dirty="0" err="1"/>
              <a:t>Рособрнадзора</a:t>
            </a:r>
            <a:r>
              <a:rPr lang="ru-RU" sz="2600" dirty="0"/>
              <a:t> N 590, </a:t>
            </a:r>
            <a:r>
              <a:rPr lang="ru-RU" sz="2600" dirty="0" err="1"/>
              <a:t>Минпросвещения</a:t>
            </a:r>
            <a:r>
              <a:rPr lang="ru-RU" sz="2600" dirty="0"/>
              <a:t> России № 219 от 06.05.2019 </a:t>
            </a:r>
            <a:r>
              <a:rPr lang="ru-RU" sz="2600" i="1" dirty="0">
                <a:solidFill>
                  <a:srgbClr val="C00000"/>
                </a:solidFill>
              </a:rPr>
              <a:t>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  <a:r>
              <a:rPr lang="ru-RU" sz="2600" i="1" dirty="0" smtClean="0">
                <a:solidFill>
                  <a:srgbClr val="C00000"/>
                </a:solidFill>
              </a:rPr>
              <a:t>»</a:t>
            </a:r>
          </a:p>
          <a:p>
            <a:pPr marL="0" indent="0" defTabSz="914126">
              <a:buClr>
                <a:srgbClr val="99CB38"/>
              </a:buClr>
              <a:buNone/>
              <a:defRPr/>
            </a:pPr>
            <a:r>
              <a:rPr lang="ru-RU" sz="2600" b="1" dirty="0" smtClean="0">
                <a:ea typeface="PT Sans" panose="020B0503020203020204" pitchFamily="34" charset="0"/>
                <a:cs typeface="Times Sans Serif" panose="02020603050405020304" pitchFamily="18" charset="0"/>
              </a:rPr>
              <a:t>2018</a:t>
            </a:r>
            <a:r>
              <a:rPr lang="ru-RU" sz="2600" dirty="0" smtClean="0">
                <a:ea typeface="PT Sans" panose="020B0503020203020204" pitchFamily="34" charset="0"/>
                <a:cs typeface="Times Sans Serif" panose="02020603050405020304" pitchFamily="18" charset="0"/>
              </a:rPr>
              <a:t> </a:t>
            </a:r>
            <a:r>
              <a:rPr lang="ru-RU" sz="2600" dirty="0">
                <a:ea typeface="PT Sans" panose="020B0503020203020204" pitchFamily="34" charset="0"/>
                <a:cs typeface="Times Sans Serif" panose="02020603050405020304" pitchFamily="18" charset="0"/>
              </a:rPr>
              <a:t>– Письмо </a:t>
            </a:r>
            <a:r>
              <a:rPr lang="ru-RU" sz="2600" dirty="0" err="1">
                <a:ea typeface="PT Sans" panose="020B0503020203020204" pitchFamily="34" charset="0"/>
                <a:cs typeface="Times Sans Serif" panose="02020603050405020304" pitchFamily="18" charset="0"/>
              </a:rPr>
              <a:t>Рособрнадзора</a:t>
            </a:r>
            <a:r>
              <a:rPr lang="ru-RU" sz="2600" dirty="0">
                <a:ea typeface="PT Sans" panose="020B0503020203020204" pitchFamily="34" charset="0"/>
                <a:cs typeface="Times Sans Serif" panose="02020603050405020304" pitchFamily="18" charset="0"/>
              </a:rPr>
              <a:t> </a:t>
            </a:r>
            <a:r>
              <a:rPr lang="ru-RU" sz="2600" dirty="0"/>
              <a:t>№ </a:t>
            </a:r>
            <a:r>
              <a:rPr lang="ru-RU" sz="2600" dirty="0" smtClean="0"/>
              <a:t>05-71</a:t>
            </a:r>
          </a:p>
          <a:p>
            <a:pPr marL="0" indent="0" defTabSz="914126">
              <a:buClr>
                <a:srgbClr val="99CB38"/>
              </a:buClr>
              <a:buNone/>
              <a:defRPr/>
            </a:pPr>
            <a:r>
              <a:rPr lang="ru-RU" sz="2600" dirty="0" smtClean="0"/>
              <a:t> </a:t>
            </a:r>
            <a:r>
              <a:rPr lang="ru-RU" sz="2600" dirty="0"/>
              <a:t>(о повышении объективности) </a:t>
            </a:r>
            <a:endParaRPr lang="ru-RU" sz="2600" dirty="0" smtClean="0"/>
          </a:p>
          <a:p>
            <a:pPr marL="0" indent="0" defTabSz="914126">
              <a:buClr>
                <a:srgbClr val="99CB38"/>
              </a:buClr>
              <a:buNone/>
              <a:defRPr/>
            </a:pPr>
            <a:r>
              <a:rPr lang="ru-RU" sz="2600" b="1" dirty="0" smtClean="0">
                <a:ea typeface="PT Sans" panose="020B0503020203020204" pitchFamily="34" charset="0"/>
                <a:cs typeface="Times Sans Serif" panose="02020603050405020304" pitchFamily="18" charset="0"/>
              </a:rPr>
              <a:t>2020</a:t>
            </a:r>
            <a:r>
              <a:rPr lang="ru-RU" sz="2600" dirty="0" smtClean="0">
                <a:ea typeface="PT Sans" panose="020B0503020203020204" pitchFamily="34" charset="0"/>
                <a:cs typeface="Times Sans Serif" panose="02020603050405020304" pitchFamily="18" charset="0"/>
              </a:rPr>
              <a:t> </a:t>
            </a:r>
            <a:r>
              <a:rPr lang="ru-RU" sz="2600" dirty="0">
                <a:ea typeface="PT Sans" panose="020B0503020203020204" pitchFamily="34" charset="0"/>
                <a:cs typeface="Times Sans Serif" panose="02020603050405020304" pitchFamily="18" charset="0"/>
              </a:rPr>
              <a:t>– Письмо </a:t>
            </a:r>
            <a:r>
              <a:rPr lang="ru-RU" sz="2600" dirty="0" err="1">
                <a:ea typeface="PT Sans" panose="020B0503020203020204" pitchFamily="34" charset="0"/>
                <a:cs typeface="Times Sans Serif" panose="02020603050405020304" pitchFamily="18" charset="0"/>
              </a:rPr>
              <a:t>Рособрнадзора</a:t>
            </a:r>
            <a:r>
              <a:rPr lang="ru-RU" sz="2600" dirty="0">
                <a:ea typeface="PT Sans" panose="020B0503020203020204" pitchFamily="34" charset="0"/>
                <a:cs typeface="Times Sans Serif" panose="02020603050405020304" pitchFamily="18" charset="0"/>
              </a:rPr>
              <a:t> № </a:t>
            </a:r>
            <a:r>
              <a:rPr lang="ru-RU" sz="2600" dirty="0" smtClean="0"/>
              <a:t>02-20/178</a:t>
            </a:r>
          </a:p>
          <a:p>
            <a:pPr marL="0" indent="0" defTabSz="914126">
              <a:buClr>
                <a:srgbClr val="99CB38"/>
              </a:buClr>
              <a:buNone/>
              <a:defRPr/>
            </a:pPr>
            <a:r>
              <a:rPr lang="ru-RU" sz="2600" dirty="0" smtClean="0"/>
              <a:t> </a:t>
            </a:r>
            <a:r>
              <a:rPr lang="ru-RU" sz="2600" dirty="0"/>
              <a:t>(об оценке управления качеством в субъектах </a:t>
            </a:r>
            <a:r>
              <a:rPr lang="ru-RU" sz="2600" dirty="0" smtClean="0"/>
              <a:t>РФ)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!!! </a:t>
            </a:r>
            <a:r>
              <a:rPr lang="ru-RU" sz="2800" b="1" dirty="0" smtClean="0">
                <a:solidFill>
                  <a:srgbClr val="C00000"/>
                </a:solidFill>
              </a:rPr>
              <a:t>ЕСОКО </a:t>
            </a:r>
            <a:r>
              <a:rPr lang="ru-RU" sz="2800" b="1" dirty="0">
                <a:solidFill>
                  <a:srgbClr val="C00000"/>
                </a:solidFill>
              </a:rPr>
              <a:t>– РСОКО – МСОКО – ВСОКО </a:t>
            </a:r>
          </a:p>
          <a:p>
            <a:pPr marL="0" indent="0" defTabSz="914126">
              <a:buClr>
                <a:srgbClr val="99CB38"/>
              </a:buClr>
              <a:buNone/>
              <a:defRPr/>
            </a:pPr>
            <a:endParaRPr lang="en-US" sz="2600" dirty="0">
              <a:ea typeface="PT Sans" panose="020B0503020203020204" pitchFamily="34" charset="0"/>
              <a:cs typeface="Times Sans Serif" panose="02020603050405020304" pitchFamily="18" charset="0"/>
            </a:endParaRPr>
          </a:p>
          <a:p>
            <a:pPr marL="0" indent="0" defTabSz="914126">
              <a:buClr>
                <a:srgbClr val="99CB38"/>
              </a:buClr>
              <a:buNone/>
              <a:defRPr/>
            </a:pPr>
            <a:endParaRPr lang="ru-RU" sz="2800" dirty="0"/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E122768A-92BD-47AA-B9D4-A69853023E85}"/>
              </a:ext>
            </a:extLst>
          </p:cNvPr>
          <p:cNvCxnSpPr>
            <a:cxnSpLocks/>
          </p:cNvCxnSpPr>
          <p:nvPr/>
        </p:nvCxnSpPr>
        <p:spPr>
          <a:xfrm flipH="1">
            <a:off x="586825" y="2113497"/>
            <a:ext cx="3249158" cy="0"/>
          </a:xfrm>
          <a:prstGeom prst="line">
            <a:avLst/>
          </a:prstGeom>
          <a:ln w="127000" cap="rnd" cmpd="sng">
            <a:solidFill>
              <a:srgbClr val="EF7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http://67-school.ru/userfiles/news/large/296_rezultaty-nezavisimoy-ot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5" y="274638"/>
            <a:ext cx="1486524" cy="9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32386" t="10081" r="32320" b="1887"/>
          <a:stretch/>
        </p:blipFill>
        <p:spPr bwMode="auto">
          <a:xfrm>
            <a:off x="6879266" y="4587941"/>
            <a:ext cx="1424762" cy="2068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42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8214" cy="1143000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ждем перемен…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125537"/>
            <a:ext cx="7963786" cy="5530443"/>
          </a:xfrm>
        </p:spPr>
        <p:txBody>
          <a:bodyPr>
            <a:normAutofit/>
          </a:bodyPr>
          <a:lstStyle/>
          <a:p>
            <a:pPr marL="0" indent="0" defTabSz="914126">
              <a:spcBef>
                <a:spcPts val="0"/>
              </a:spcBef>
              <a:buClr>
                <a:srgbClr val="99CB38"/>
              </a:buClr>
              <a:buNone/>
              <a:defRPr/>
            </a:pPr>
            <a:r>
              <a:rPr lang="ru-RU" sz="1600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Требование </a:t>
            </a:r>
            <a:r>
              <a:rPr lang="ru-RU" sz="1600" b="1" spc="3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объективности разворачивается одновременно с </a:t>
            </a:r>
            <a:r>
              <a:rPr lang="ru-RU" sz="1600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внедрением </a:t>
            </a:r>
            <a:r>
              <a:rPr lang="ru-RU" sz="1600" b="1" spc="3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новой методологии </a:t>
            </a:r>
            <a:r>
              <a:rPr lang="ru-RU" sz="1600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оценки качества общего </a:t>
            </a:r>
            <a:r>
              <a:rPr lang="ru-RU" sz="1600" b="1" spc="3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образования</a:t>
            </a:r>
            <a:endParaRPr lang="ru-RU" sz="2800" dirty="0"/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E122768A-92BD-47AA-B9D4-A69853023E85}"/>
              </a:ext>
            </a:extLst>
          </p:cNvPr>
          <p:cNvCxnSpPr>
            <a:cxnSpLocks/>
          </p:cNvCxnSpPr>
          <p:nvPr/>
        </p:nvCxnSpPr>
        <p:spPr>
          <a:xfrm flipH="1">
            <a:off x="586825" y="1996540"/>
            <a:ext cx="3249158" cy="0"/>
          </a:xfrm>
          <a:prstGeom prst="line">
            <a:avLst/>
          </a:prstGeom>
          <a:ln w="127000" cap="rnd" cmpd="sng">
            <a:solidFill>
              <a:srgbClr val="EF7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http://67-school.ru/userfiles/news/large/296_rezultaty-nezavisimoy-ot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5" y="274638"/>
            <a:ext cx="1486524" cy="94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04126"/>
              </p:ext>
            </p:extLst>
          </p:nvPr>
        </p:nvGraphicFramePr>
        <p:xfrm>
          <a:off x="586825" y="2179676"/>
          <a:ext cx="7770366" cy="451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0366">
                  <a:extLst>
                    <a:ext uri="{9D8B030D-6E8A-4147-A177-3AD203B41FA5}">
                      <a16:colId xmlns:a16="http://schemas.microsoft.com/office/drawing/2014/main" val="3606308492"/>
                    </a:ext>
                  </a:extLst>
                </a:gridCol>
              </a:tblGrid>
              <a:tr h="6985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Государственная программа Российской Федерации</a:t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«Развитие образования»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933782"/>
                  </a:ext>
                </a:extLst>
              </a:tr>
              <a:tr h="6985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ВЕДОМСТВЕННАЯ ЦЕЛЕВАЯ ПРОГРАММА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«КАЧЕСТВО ОБРАЗОВАНИЯ»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806146"/>
                  </a:ext>
                </a:extLst>
              </a:tr>
              <a:tr h="9979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применение и развитие технологий и методик работы с результатами</a:t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мониторинга системы образования в части оценки качества общего</a:t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образования всеми субъектами Российской Федерации: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346263"/>
                  </a:ext>
                </a:extLst>
              </a:tr>
              <a:tr h="528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 - 8 субъектов Российской Федерации;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579158"/>
                  </a:ext>
                </a:extLst>
              </a:tr>
              <a:tr h="528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2020 год - 17 субъектов Российской Федерации;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21950"/>
                  </a:ext>
                </a:extLst>
              </a:tr>
              <a:tr h="528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2021 год - 29 субъектов Российской Федерации;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132188"/>
                  </a:ext>
                </a:extLst>
              </a:tr>
              <a:tr h="528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</a:t>
                      </a:r>
                      <a:r>
                        <a:rPr lang="ru-RU" b="1" dirty="0" smtClean="0"/>
                        <a:t>2025 год </a:t>
                      </a:r>
                      <a:r>
                        <a:rPr lang="ru-RU" dirty="0" smtClean="0"/>
                        <a:t>- </a:t>
                      </a:r>
                      <a:r>
                        <a:rPr lang="ru-RU" b="1" dirty="0" smtClean="0"/>
                        <a:t>85 субъектов Российской Федерации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238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9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3786" cy="1143000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ждем перемен…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125537"/>
            <a:ext cx="7963786" cy="5530443"/>
          </a:xfrm>
        </p:spPr>
        <p:txBody>
          <a:bodyPr>
            <a:normAutofit fontScale="92500" lnSpcReduction="20000"/>
          </a:bodyPr>
          <a:lstStyle/>
          <a:p>
            <a:pPr marL="0" indent="0" defTabSz="914126">
              <a:lnSpc>
                <a:spcPct val="120000"/>
              </a:lnSpc>
              <a:spcBef>
                <a:spcPts val="0"/>
              </a:spcBef>
              <a:buClr>
                <a:srgbClr val="99CB38"/>
              </a:buClr>
              <a:buNone/>
              <a:defRPr/>
            </a:pPr>
            <a:r>
              <a:rPr lang="ru-RU" sz="1600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Требование </a:t>
            </a:r>
            <a:r>
              <a:rPr lang="ru-RU" sz="1600" b="1" spc="3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объективности разворачивается одновременно с </a:t>
            </a:r>
            <a:r>
              <a:rPr lang="ru-RU" sz="1600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внедрением новой </a:t>
            </a:r>
            <a:r>
              <a:rPr lang="ru-RU" sz="1600" b="1" spc="3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методологии </a:t>
            </a:r>
            <a:r>
              <a:rPr lang="ru-RU" sz="1600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оценки качества общего образования</a:t>
            </a:r>
            <a:endParaRPr lang="en-US" sz="1600" b="1" spc="300" dirty="0">
              <a:solidFill>
                <a:srgbClr val="C00000"/>
              </a:solidFill>
              <a:latin typeface="Montserrat" panose="00000500000000000000" pitchFamily="50" charset="0"/>
            </a:endParaRPr>
          </a:p>
          <a:p>
            <a:pPr marL="0" indent="0" defTabSz="914126">
              <a:buClr>
                <a:srgbClr val="99CB38"/>
              </a:buClr>
              <a:buNone/>
              <a:defRPr/>
            </a:pPr>
            <a:endParaRPr lang="ru-RU" sz="2600" b="1" dirty="0" smtClean="0"/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dirty="0" smtClean="0"/>
              <a:t>Письмо Министерства просвещения РФ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dirty="0" smtClean="0"/>
              <a:t>от 19.11.2020 № ВБ-2141/03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dirty="0" smtClean="0"/>
              <a:t>«О методических рекомендациях»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endParaRPr lang="ru-RU" sz="2600" b="1" dirty="0" smtClean="0"/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Методические </a:t>
            </a:r>
            <a:r>
              <a:rPr lang="ru-RU" sz="2600" b="1" i="1" dirty="0">
                <a:solidFill>
                  <a:srgbClr val="002060"/>
                </a:solidFill>
              </a:rPr>
              <a:t>рекомендации по организации образовательного </a:t>
            </a:r>
            <a:r>
              <a:rPr lang="ru-RU" sz="2600" b="1" i="1" dirty="0" smtClean="0">
                <a:solidFill>
                  <a:srgbClr val="002060"/>
                </a:solidFill>
              </a:rPr>
              <a:t>процесса 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общеобразовательных </a:t>
            </a:r>
            <a:r>
              <a:rPr lang="ru-RU" sz="2600" b="1" i="1" dirty="0">
                <a:solidFill>
                  <a:srgbClr val="002060"/>
                </a:solidFill>
              </a:rPr>
              <a:t>организаций на уровне </a:t>
            </a:r>
            <a:endParaRPr lang="ru-RU" sz="2600" b="1" i="1" dirty="0" smtClean="0">
              <a:solidFill>
                <a:srgbClr val="002060"/>
              </a:solidFill>
            </a:endParaRP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основного общего образования </a:t>
            </a:r>
            <a:r>
              <a:rPr lang="ru-RU" sz="2600" b="1" i="1" dirty="0">
                <a:solidFill>
                  <a:srgbClr val="002060"/>
                </a:solidFill>
              </a:rPr>
              <a:t>на основе </a:t>
            </a:r>
            <a:r>
              <a:rPr lang="ru-RU" sz="2600" b="1" i="1" dirty="0" smtClean="0">
                <a:solidFill>
                  <a:srgbClr val="002060"/>
                </a:solidFill>
              </a:rPr>
              <a:t>результатов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Всероссийских </a:t>
            </a:r>
            <a:r>
              <a:rPr lang="ru-RU" sz="2600" b="1" i="1" dirty="0">
                <a:solidFill>
                  <a:srgbClr val="002060"/>
                </a:solidFill>
              </a:rPr>
              <a:t>проверочных работ,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i="1" dirty="0">
                <a:solidFill>
                  <a:srgbClr val="002060"/>
                </a:solidFill>
              </a:rPr>
              <a:t>проведенных в сентябре-октябре 2020 </a:t>
            </a:r>
            <a:r>
              <a:rPr lang="ru-RU" sz="2600" b="1" i="1" dirty="0" smtClean="0">
                <a:solidFill>
                  <a:srgbClr val="002060"/>
                </a:solidFill>
              </a:rPr>
              <a:t>г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endParaRPr lang="ru-RU" sz="2600" b="1" dirty="0" smtClean="0">
              <a:solidFill>
                <a:srgbClr val="C00000"/>
              </a:solidFill>
            </a:endParaRP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!!! </a:t>
            </a:r>
            <a:r>
              <a:rPr lang="ru-RU" sz="2800" b="1" dirty="0" smtClean="0">
                <a:solidFill>
                  <a:srgbClr val="C00000"/>
                </a:solidFill>
              </a:rPr>
              <a:t>ЕСОКО </a:t>
            </a:r>
            <a:r>
              <a:rPr lang="ru-RU" sz="2800" b="1" dirty="0">
                <a:solidFill>
                  <a:srgbClr val="C00000"/>
                </a:solidFill>
              </a:rPr>
              <a:t>– РСОКО – МСОКО – ВСОКО </a:t>
            </a:r>
          </a:p>
          <a:p>
            <a:pPr marL="0" indent="0" defTabSz="914126">
              <a:buClr>
                <a:srgbClr val="99CB38"/>
              </a:buClr>
              <a:buNone/>
              <a:defRPr/>
            </a:pPr>
            <a:endParaRPr lang="en-US" sz="2600" dirty="0">
              <a:ea typeface="PT Sans" panose="020B0503020203020204" pitchFamily="34" charset="0"/>
              <a:cs typeface="Times Sans Serif" panose="02020603050405020304" pitchFamily="18" charset="0"/>
            </a:endParaRPr>
          </a:p>
          <a:p>
            <a:pPr marL="0" indent="0" defTabSz="914126">
              <a:buClr>
                <a:srgbClr val="99CB38"/>
              </a:buClr>
              <a:buNone/>
              <a:defRPr/>
            </a:pPr>
            <a:endParaRPr lang="ru-RU" sz="2800" dirty="0"/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E122768A-92BD-47AA-B9D4-A69853023E85}"/>
              </a:ext>
            </a:extLst>
          </p:cNvPr>
          <p:cNvCxnSpPr>
            <a:cxnSpLocks/>
          </p:cNvCxnSpPr>
          <p:nvPr/>
        </p:nvCxnSpPr>
        <p:spPr>
          <a:xfrm flipH="1">
            <a:off x="586825" y="2005921"/>
            <a:ext cx="3249158" cy="0"/>
          </a:xfrm>
          <a:prstGeom prst="line">
            <a:avLst/>
          </a:prstGeom>
          <a:ln w="127000" cap="rnd" cmpd="sng">
            <a:solidFill>
              <a:srgbClr val="EF7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http://67-school.ru/userfiles/news/large/296_rezultaty-nezavisimoy-ot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5" y="274638"/>
            <a:ext cx="1486524" cy="9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32386" t="10081" r="32320" b="1887"/>
          <a:stretch/>
        </p:blipFill>
        <p:spPr bwMode="auto">
          <a:xfrm>
            <a:off x="7198658" y="5011271"/>
            <a:ext cx="1222328" cy="164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01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3786" cy="1143000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ждем перемен…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125537"/>
            <a:ext cx="7963786" cy="5530443"/>
          </a:xfrm>
        </p:spPr>
        <p:txBody>
          <a:bodyPr>
            <a:normAutofit fontScale="62500" lnSpcReduction="20000"/>
          </a:bodyPr>
          <a:lstStyle/>
          <a:p>
            <a:pPr marL="0" indent="0" defTabSz="914126">
              <a:lnSpc>
                <a:spcPct val="120000"/>
              </a:lnSpc>
              <a:spcBef>
                <a:spcPts val="0"/>
              </a:spcBef>
              <a:buClr>
                <a:srgbClr val="99CB38"/>
              </a:buClr>
              <a:buNone/>
              <a:defRPr/>
            </a:pPr>
            <a:r>
              <a:rPr lang="ru-RU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Требование </a:t>
            </a:r>
            <a:r>
              <a:rPr lang="ru-RU" b="1" spc="3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объективности разворачивается одновременно с </a:t>
            </a:r>
            <a:r>
              <a:rPr lang="ru-RU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внедрением новой </a:t>
            </a:r>
            <a:r>
              <a:rPr lang="ru-RU" b="1" spc="3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методологии </a:t>
            </a:r>
            <a:r>
              <a:rPr lang="ru-RU" b="1" spc="300" dirty="0">
                <a:solidFill>
                  <a:srgbClr val="C00000"/>
                </a:solidFill>
                <a:latin typeface="Montserrat" panose="00000500000000000000" pitchFamily="50" charset="0"/>
              </a:rPr>
              <a:t>оценки качества общего образования</a:t>
            </a:r>
            <a:endParaRPr lang="en-US" b="1" spc="300" dirty="0">
              <a:solidFill>
                <a:srgbClr val="C00000"/>
              </a:solidFill>
              <a:latin typeface="Montserrat" panose="00000500000000000000" pitchFamily="50" charset="0"/>
            </a:endParaRPr>
          </a:p>
          <a:p>
            <a:pPr marL="0" indent="0" defTabSz="914126">
              <a:buClr>
                <a:srgbClr val="99CB38"/>
              </a:buClr>
              <a:buNone/>
              <a:defRPr/>
            </a:pPr>
            <a:endParaRPr lang="ru-RU" b="1" dirty="0" smtClean="0"/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dirty="0" smtClean="0"/>
              <a:t>Письмо Министерства просвещения РФ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dirty="0" smtClean="0"/>
              <a:t>от 19.11.2020 № ВБ-2141/03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600" b="1" dirty="0" smtClean="0"/>
              <a:t>«О методических рекомендациях»</a:t>
            </a:r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endParaRPr lang="ru-RU" sz="2600" b="1" dirty="0" smtClean="0"/>
          </a:p>
          <a:p>
            <a:pPr marL="0" indent="0" algn="ctr" defTabSz="914126">
              <a:buClr>
                <a:srgbClr val="99CB38"/>
              </a:buClr>
              <a:buNone/>
              <a:defRPr/>
            </a:pPr>
            <a:r>
              <a:rPr lang="ru-RU" sz="2700" b="1" i="1" dirty="0">
                <a:solidFill>
                  <a:srgbClr val="002060"/>
                </a:solidFill>
              </a:rPr>
              <a:t>V. Оценочный этап</a:t>
            </a:r>
          </a:p>
          <a:p>
            <a:pPr marL="0" indent="0" defTabSz="914126">
              <a:buClr>
                <a:srgbClr val="99CB38"/>
              </a:buClr>
              <a:buNone/>
              <a:defRPr/>
            </a:pPr>
            <a:r>
              <a:rPr lang="ru-RU" sz="2700" b="1" i="1" dirty="0">
                <a:solidFill>
                  <a:srgbClr val="002060"/>
                </a:solidFill>
              </a:rPr>
              <a:t>13. Внести изменения в Положение о внутренней системе оценки качества</a:t>
            </a:r>
          </a:p>
          <a:p>
            <a:pPr marL="0" indent="0" defTabSz="914126">
              <a:buClr>
                <a:srgbClr val="99CB38"/>
              </a:buClr>
              <a:buNone/>
              <a:defRPr/>
            </a:pPr>
            <a:r>
              <a:rPr lang="ru-RU" sz="2700" b="1" i="1" dirty="0">
                <a:solidFill>
                  <a:srgbClr val="002060"/>
                </a:solidFill>
              </a:rPr>
              <a:t>образования в общеобразовательной организации.</a:t>
            </a:r>
          </a:p>
          <a:p>
            <a:pPr marL="0" indent="0" algn="just" defTabSz="914126">
              <a:buClr>
                <a:srgbClr val="99CB38"/>
              </a:buClr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</a:rPr>
              <a:t>	</a:t>
            </a:r>
          </a:p>
          <a:p>
            <a:pPr marL="0" indent="0" algn="just" defTabSz="914126">
              <a:buClr>
                <a:srgbClr val="99CB38"/>
              </a:buClr>
              <a:buNone/>
              <a:defRPr/>
            </a:pPr>
            <a:r>
              <a:rPr lang="ru-RU" sz="2700" b="1" i="1" dirty="0">
                <a:solidFill>
                  <a:srgbClr val="002060"/>
                </a:solidFill>
              </a:rPr>
              <a:t>	</a:t>
            </a:r>
            <a:r>
              <a:rPr lang="ru-RU" sz="2700" b="1" i="1" dirty="0" smtClean="0">
                <a:solidFill>
                  <a:srgbClr val="002060"/>
                </a:solidFill>
              </a:rPr>
              <a:t>В </a:t>
            </a:r>
            <a:r>
              <a:rPr lang="ru-RU" sz="2700" b="1" i="1" dirty="0">
                <a:solidFill>
                  <a:srgbClr val="002060"/>
                </a:solidFill>
              </a:rPr>
              <a:t>срок до 15 декабря 2020 г. учителя-предметники, руководители</a:t>
            </a:r>
          </a:p>
          <a:p>
            <a:pPr marL="0" indent="0" algn="just" defTabSz="914126">
              <a:buClr>
                <a:srgbClr val="99CB38"/>
              </a:buClr>
              <a:buNone/>
              <a:defRPr/>
            </a:pPr>
            <a:r>
              <a:rPr lang="ru-RU" sz="2700" b="1" i="1" dirty="0">
                <a:solidFill>
                  <a:srgbClr val="002060"/>
                </a:solidFill>
              </a:rPr>
              <a:t>школьных методических объединений (при наличии</a:t>
            </a:r>
            <a:r>
              <a:rPr lang="ru-RU" sz="2700" b="1" i="1" dirty="0" smtClean="0">
                <a:solidFill>
                  <a:srgbClr val="002060"/>
                </a:solidFill>
              </a:rPr>
              <a:t>), заместители руководителя </a:t>
            </a:r>
            <a:r>
              <a:rPr lang="ru-RU" sz="2700" b="1" i="1" dirty="0">
                <a:solidFill>
                  <a:srgbClr val="002060"/>
                </a:solidFill>
              </a:rPr>
              <a:t>ОО (по учебно-воспитательной работе) на основе мероприятий</a:t>
            </a:r>
            <a:r>
              <a:rPr lang="ru-RU" sz="2700" b="1" i="1" dirty="0" smtClean="0">
                <a:solidFill>
                  <a:srgbClr val="002060"/>
                </a:solidFill>
              </a:rPr>
              <a:t>, проведенных </a:t>
            </a:r>
            <a:r>
              <a:rPr lang="ru-RU" sz="2700" b="1" i="1" dirty="0">
                <a:solidFill>
                  <a:srgbClr val="002060"/>
                </a:solidFill>
              </a:rPr>
              <a:t>на этапе анализа результатов ВПР, предлагают к </a:t>
            </a:r>
            <a:r>
              <a:rPr lang="ru-RU" sz="2700" b="1" i="1" dirty="0" smtClean="0">
                <a:solidFill>
                  <a:srgbClr val="002060"/>
                </a:solidFill>
              </a:rPr>
              <a:t>внесению в </a:t>
            </a:r>
            <a:r>
              <a:rPr lang="ru-RU" sz="2700" b="1" i="1" dirty="0">
                <a:solidFill>
                  <a:srgbClr val="002060"/>
                </a:solidFill>
              </a:rPr>
              <a:t>Положение о внутренней системе качества образования </a:t>
            </a:r>
            <a:r>
              <a:rPr lang="ru-RU" sz="2700" b="1" i="1" u="sng" dirty="0" smtClean="0">
                <a:solidFill>
                  <a:srgbClr val="C00000"/>
                </a:solidFill>
              </a:rPr>
              <a:t>изменения по </a:t>
            </a:r>
            <a:r>
              <a:rPr lang="ru-RU" sz="2700" b="1" i="1" u="sng" dirty="0">
                <a:solidFill>
                  <a:srgbClr val="C00000"/>
                </a:solidFill>
              </a:rPr>
              <a:t>содержанию проведения текущей, тематической, промежуточной и </a:t>
            </a:r>
            <a:r>
              <a:rPr lang="ru-RU" sz="2700" b="1" i="1" u="sng" dirty="0" smtClean="0">
                <a:solidFill>
                  <a:srgbClr val="C00000"/>
                </a:solidFill>
              </a:rPr>
              <a:t>итоговой оценки </a:t>
            </a:r>
            <a:r>
              <a:rPr lang="ru-RU" sz="2700" b="1" i="1" u="sng" dirty="0">
                <a:solidFill>
                  <a:srgbClr val="C00000"/>
                </a:solidFill>
              </a:rPr>
              <a:t>планируемых результатов </a:t>
            </a:r>
            <a:r>
              <a:rPr lang="ru-RU" sz="2700" b="1" i="1" dirty="0">
                <a:solidFill>
                  <a:srgbClr val="002060"/>
                </a:solidFill>
              </a:rPr>
              <a:t>образовательной программы </a:t>
            </a:r>
            <a:r>
              <a:rPr lang="ru-RU" sz="2700" b="1" i="1" dirty="0" smtClean="0">
                <a:solidFill>
                  <a:srgbClr val="002060"/>
                </a:solidFill>
              </a:rPr>
              <a:t>основного общего </a:t>
            </a:r>
            <a:r>
              <a:rPr lang="ru-RU" sz="2700" b="1" i="1" dirty="0">
                <a:solidFill>
                  <a:srgbClr val="002060"/>
                </a:solidFill>
              </a:rPr>
              <a:t>образования с учетом несформированных умений, видов деятельности</a:t>
            </a:r>
            <a:r>
              <a:rPr lang="ru-RU" sz="2700" b="1" i="1" dirty="0" smtClean="0">
                <a:solidFill>
                  <a:srgbClr val="002060"/>
                </a:solidFill>
              </a:rPr>
              <a:t>, характеризующих </a:t>
            </a:r>
            <a:r>
              <a:rPr lang="ru-RU" sz="2700" b="1" i="1" dirty="0">
                <a:solidFill>
                  <a:srgbClr val="002060"/>
                </a:solidFill>
              </a:rPr>
              <a:t>достижение планируемых результатов освоения </a:t>
            </a:r>
            <a:r>
              <a:rPr lang="ru-RU" sz="2700" b="1" i="1" dirty="0" smtClean="0">
                <a:solidFill>
                  <a:srgbClr val="002060"/>
                </a:solidFill>
              </a:rPr>
              <a:t>основной образовательной </a:t>
            </a:r>
            <a:r>
              <a:rPr lang="ru-RU" sz="2700" b="1" i="1" dirty="0">
                <a:solidFill>
                  <a:srgbClr val="002060"/>
                </a:solidFill>
              </a:rPr>
              <a:t>программы начального общего и/или основного </a:t>
            </a:r>
            <a:r>
              <a:rPr lang="ru-RU" sz="2700" b="1" i="1" dirty="0" smtClean="0">
                <a:solidFill>
                  <a:srgbClr val="002060"/>
                </a:solidFill>
              </a:rPr>
              <a:t>общего  образования</a:t>
            </a:r>
            <a:endParaRPr lang="en-US" sz="2700" dirty="0">
              <a:ea typeface="PT Sans" panose="020B0503020203020204" pitchFamily="34" charset="0"/>
              <a:cs typeface="Times Sans Serif" panose="02020603050405020304" pitchFamily="18" charset="0"/>
            </a:endParaRPr>
          </a:p>
          <a:p>
            <a:pPr marL="0" indent="0" defTabSz="914126">
              <a:buClr>
                <a:srgbClr val="99CB38"/>
              </a:buClr>
              <a:buNone/>
              <a:defRPr/>
            </a:pPr>
            <a:endParaRPr lang="ru-RU" sz="2800" dirty="0"/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E122768A-92BD-47AA-B9D4-A69853023E85}"/>
              </a:ext>
            </a:extLst>
          </p:cNvPr>
          <p:cNvCxnSpPr>
            <a:cxnSpLocks/>
          </p:cNvCxnSpPr>
          <p:nvPr/>
        </p:nvCxnSpPr>
        <p:spPr>
          <a:xfrm flipH="1">
            <a:off x="586825" y="1871451"/>
            <a:ext cx="3249158" cy="0"/>
          </a:xfrm>
          <a:prstGeom prst="line">
            <a:avLst/>
          </a:prstGeom>
          <a:ln w="127000" cap="rnd" cmpd="sng">
            <a:solidFill>
              <a:srgbClr val="EF7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http://67-school.ru/userfiles/news/large/296_rezultaty-nezavisimoy-ot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5" y="274638"/>
            <a:ext cx="1486524" cy="9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образования</a:t>
            </a:r>
            <a:endParaRPr lang="ru-RU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7938764" cy="480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lIns="67500" tIns="35100" rIns="67500" bIns="35100" rtlCol="0">
            <a:normAutofit/>
          </a:bodyPr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комплексная характеристика 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r>
              <a:rPr lang="ru-RU" alt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alt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alt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выражающая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их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r>
              <a:rPr lang="ru-RU" alt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alt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образовательным стандартам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требованиям и (или) 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или юридического лица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интересах которого осуществляется образовательная деятельность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31"/>
              </a:spcBef>
              <a:buClr>
                <a:srgbClr val="FF0000"/>
              </a:buClr>
              <a:buSzPct val="10000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alt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достижения </a:t>
            </a:r>
            <a:r>
              <a:rPr lang="ru-RU" alt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</a:t>
            </a:r>
            <a:r>
              <a:rPr lang="ru-RU" alt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образовательной программы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(п.29 ст.2 ФЗ-273)</a:t>
            </a:r>
          </a:p>
          <a:p>
            <a:pPr marL="255985" algn="just">
              <a:spcBef>
                <a:spcPts val="431"/>
              </a:spcBef>
              <a:buSzPct val="100000"/>
              <a:defRPr/>
            </a:pPr>
            <a:endParaRPr lang="ru-RU" altLang="ru-RU" sz="17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89" y="5247117"/>
            <a:ext cx="1463787" cy="150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4432" cy="820236"/>
          </a:xfrm>
        </p:spPr>
        <p:txBody>
          <a:bodyPr/>
          <a:lstStyle/>
          <a:p>
            <a:pPr algn="ctr"/>
            <a:r>
              <a:rPr lang="ru-RU" sz="4000" dirty="0" smtClean="0"/>
              <a:t>Новое в образовании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362635"/>
            <a:ext cx="7987553" cy="5038165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Бережливое управление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«Гибкие компетенции»/мягкие навыки/</a:t>
            </a:r>
          </a:p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навыки </a:t>
            </a:r>
            <a:r>
              <a:rPr lang="en-US" sz="2800" b="1" dirty="0" smtClean="0">
                <a:solidFill>
                  <a:srgbClr val="C00000"/>
                </a:solidFill>
              </a:rPr>
              <a:t>XXI </a:t>
            </a:r>
            <a:r>
              <a:rPr lang="ru-RU" sz="2800" b="1" dirty="0" smtClean="0">
                <a:solidFill>
                  <a:srgbClr val="C00000"/>
                </a:solidFill>
              </a:rPr>
              <a:t>века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М</a:t>
            </a:r>
            <a:r>
              <a:rPr lang="ru-RU" sz="2800" b="1" dirty="0" smtClean="0">
                <a:solidFill>
                  <a:srgbClr val="C00000"/>
                </a:solidFill>
              </a:rPr>
              <a:t>отивирующее/формирующее оценивание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Доказательная педагогика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Работа с большими </a:t>
            </a:r>
            <a:r>
              <a:rPr lang="ru-RU" sz="2800" b="1" dirty="0">
                <a:solidFill>
                  <a:srgbClr val="C00000"/>
                </a:solidFill>
              </a:rPr>
              <a:t>данными (В</a:t>
            </a:r>
            <a:r>
              <a:rPr lang="en-US" sz="2800" b="1" dirty="0" err="1" smtClean="0">
                <a:solidFill>
                  <a:srgbClr val="C00000"/>
                </a:solidFill>
              </a:rPr>
              <a:t>igDat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4432" cy="820236"/>
          </a:xfrm>
        </p:spPr>
        <p:txBody>
          <a:bodyPr/>
          <a:lstStyle/>
          <a:p>
            <a:pPr algn="ctr"/>
            <a:r>
              <a:rPr lang="ru-RU" sz="4000" dirty="0" smtClean="0"/>
              <a:t>Новое в образовании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7987553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Рособрнадзор</a:t>
            </a:r>
            <a:r>
              <a:rPr lang="ru-RU" sz="2800" b="1" dirty="0">
                <a:solidFill>
                  <a:srgbClr val="C00000"/>
                </a:solidFill>
              </a:rPr>
              <a:t> и ФИОКО усилили внимание к </a:t>
            </a:r>
            <a:r>
              <a:rPr lang="ru-RU" sz="2800" b="1" dirty="0" err="1">
                <a:solidFill>
                  <a:srgbClr val="C00000"/>
                </a:solidFill>
              </a:rPr>
              <a:t>внутришкольной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оценке</a:t>
            </a:r>
          </a:p>
          <a:p>
            <a:pPr marL="11430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    Запрос на </a:t>
            </a:r>
            <a:r>
              <a:rPr lang="ru-RU" sz="2800" b="1" u="sng" dirty="0">
                <a:solidFill>
                  <a:srgbClr val="C00000"/>
                </a:solidFill>
              </a:rPr>
              <a:t>объективность </a:t>
            </a:r>
            <a:r>
              <a:rPr lang="ru-RU" sz="2800" b="1" dirty="0">
                <a:solidFill>
                  <a:srgbClr val="C00000"/>
                </a:solidFill>
              </a:rPr>
              <a:t>оценки обозначен в контексте требования управлять на основе </a:t>
            </a:r>
            <a:r>
              <a:rPr lang="ru-RU" sz="2800" b="1" dirty="0" smtClean="0">
                <a:solidFill>
                  <a:srgbClr val="C00000"/>
                </a:solidFill>
              </a:rPr>
              <a:t>данных</a:t>
            </a:r>
          </a:p>
          <a:p>
            <a:pPr marL="11430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    Оценочная информация востребована при документарных проверках школ</a:t>
            </a:r>
          </a:p>
        </p:txBody>
      </p:sp>
    </p:spTree>
    <p:extLst>
      <p:ext uri="{BB962C8B-B14F-4D97-AF65-F5344CB8AC3E}">
        <p14:creationId xmlns:p14="http://schemas.microsoft.com/office/powerpoint/2010/main" val="35170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7051"/>
            <a:ext cx="7889358" cy="527374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alt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Изменение запроса на качество </a:t>
            </a:r>
            <a:endParaRPr lang="ru-RU" alt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общего </a:t>
            </a:r>
            <a:r>
              <a:rPr lang="ru-RU" altLang="ru-RU" sz="4400" b="1" dirty="0">
                <a:solidFill>
                  <a:srgbClr val="C00000"/>
                </a:solidFill>
              </a:rPr>
              <a:t>образования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200" b="1" dirty="0" smtClean="0">
                <a:solidFill>
                  <a:srgbClr val="002060"/>
                </a:solidFill>
              </a:rPr>
              <a:t>Приоритетной </a:t>
            </a:r>
            <a:r>
              <a:rPr lang="ru-RU" altLang="ru-RU" sz="4200" b="1" dirty="0">
                <a:solidFill>
                  <a:srgbClr val="002060"/>
                </a:solidFill>
              </a:rPr>
              <a:t>целью становится формирование </a:t>
            </a: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200" b="1" dirty="0" smtClean="0">
                <a:solidFill>
                  <a:srgbClr val="002060"/>
                </a:solidFill>
              </a:rPr>
              <a:t>функциональной </a:t>
            </a:r>
            <a:r>
              <a:rPr lang="ru-RU" altLang="ru-RU" sz="4200" b="1" dirty="0">
                <a:solidFill>
                  <a:srgbClr val="002060"/>
                </a:solidFill>
              </a:rPr>
              <a:t>грамотности </a:t>
            </a: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200" b="1" dirty="0" smtClean="0">
                <a:solidFill>
                  <a:srgbClr val="002060"/>
                </a:solidFill>
              </a:rPr>
              <a:t>в </a:t>
            </a:r>
            <a:r>
              <a:rPr lang="ru-RU" altLang="ru-RU" sz="4200" b="1" dirty="0">
                <a:solidFill>
                  <a:srgbClr val="002060"/>
                </a:solidFill>
              </a:rPr>
              <a:t>системе общего образования  </a:t>
            </a: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3100" b="1" dirty="0" smtClean="0">
                <a:solidFill>
                  <a:srgbClr val="002060"/>
                </a:solidFill>
              </a:rPr>
              <a:t>(PISA</a:t>
            </a:r>
            <a:r>
              <a:rPr lang="ru-RU" altLang="ru-RU" sz="3100" b="1" dirty="0">
                <a:solidFill>
                  <a:srgbClr val="002060"/>
                </a:solidFill>
              </a:rPr>
              <a:t>: математическая, естественнонаучная, читательская и др.)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7051"/>
            <a:ext cx="7889358" cy="55606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alt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Инновационный проект</a:t>
            </a: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200" b="1" dirty="0" smtClean="0">
                <a:solidFill>
                  <a:srgbClr val="002060"/>
                </a:solidFill>
              </a:rPr>
              <a:t>Министерства просвещения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200" b="1" dirty="0" smtClean="0">
                <a:solidFill>
                  <a:srgbClr val="002060"/>
                </a:solidFill>
              </a:rPr>
              <a:t>«Мониторинг и оценка функциональной грамотности»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3100" b="1" dirty="0" smtClean="0">
                <a:solidFill>
                  <a:srgbClr val="002060"/>
                </a:solidFill>
              </a:rPr>
              <a:t>(Руководитель проекта – Ковалева Галина Сергеевна, </a:t>
            </a:r>
            <a:r>
              <a:rPr lang="ru-RU" altLang="ru-RU" sz="3100" b="1" dirty="0" err="1" smtClean="0">
                <a:solidFill>
                  <a:srgbClr val="002060"/>
                </a:solidFill>
              </a:rPr>
              <a:t>к.п.н</a:t>
            </a:r>
            <a:r>
              <a:rPr lang="ru-RU" altLang="ru-RU" sz="3100" b="1" dirty="0" smtClean="0">
                <a:solidFill>
                  <a:srgbClr val="002060"/>
                </a:solidFill>
              </a:rPr>
              <a:t>., руководитель Центра оценки качества образования Института стратегического развития образования РАО)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20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«Мы должны научиться измерять то, что важно, а не то, что легко измерить…»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А. Эйнштейн</a:t>
            </a:r>
            <a:endParaRPr lang="ru-RU" altLang="ru-RU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7051"/>
            <a:ext cx="7889358" cy="573094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ru-RU" sz="1900" b="1" dirty="0" smtClean="0">
                <a:solidFill>
                  <a:srgbClr val="C00000"/>
                </a:solidFill>
              </a:rPr>
              <a:t>Инновационный проект</a:t>
            </a:r>
            <a:endParaRPr lang="ru-RU" altLang="ru-RU" sz="19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1900" b="1" dirty="0" smtClean="0">
                <a:solidFill>
                  <a:srgbClr val="002060"/>
                </a:solidFill>
              </a:rPr>
              <a:t>Министерства просвещения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1900" b="1" dirty="0" smtClean="0">
                <a:solidFill>
                  <a:srgbClr val="002060"/>
                </a:solidFill>
              </a:rPr>
              <a:t>«Мониторинг и оценка функциональной грамотности»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3100" b="1" dirty="0">
                <a:solidFill>
                  <a:srgbClr val="C00000"/>
                </a:solidFill>
              </a:rPr>
              <a:t>Э</a:t>
            </a:r>
            <a:r>
              <a:rPr lang="ru-RU" altLang="ru-RU" sz="3100" b="1" dirty="0" smtClean="0">
                <a:solidFill>
                  <a:srgbClr val="C00000"/>
                </a:solidFill>
              </a:rPr>
              <a:t>тапы проведения мониторинга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	1. Разработка учебно-методических материалов формирования и оценки функциональной грамотности учащихся 5-9 классов (2019-2020 годы).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2. </a:t>
            </a:r>
            <a:r>
              <a:rPr lang="ru-RU" sz="2400" b="1" dirty="0">
                <a:solidFill>
                  <a:srgbClr val="002060"/>
                </a:solidFill>
              </a:rPr>
              <a:t>Апробация учебно-методических материалов </a:t>
            </a:r>
            <a:r>
              <a:rPr lang="ru-RU" sz="2400" b="1" dirty="0" smtClean="0">
                <a:solidFill>
                  <a:srgbClr val="002060"/>
                </a:solidFill>
              </a:rPr>
              <a:t>в 5 и 7 </a:t>
            </a:r>
            <a:r>
              <a:rPr lang="ru-RU" sz="2400" b="1" dirty="0">
                <a:solidFill>
                  <a:srgbClr val="002060"/>
                </a:solidFill>
              </a:rPr>
              <a:t>классах (</a:t>
            </a:r>
            <a:r>
              <a:rPr lang="ru-RU" sz="2400" b="1" dirty="0" smtClean="0">
                <a:solidFill>
                  <a:srgbClr val="002060"/>
                </a:solidFill>
              </a:rPr>
              <a:t>2019-2020 годы).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3. Введение мониторинга с охватом до 25% образовательных организаций (2020 год).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4. Анализ и обсуждение результатов мониторинга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 этапа в 5 и 7 </a:t>
            </a:r>
            <a:r>
              <a:rPr lang="ru-RU" sz="2400" b="1" dirty="0">
                <a:solidFill>
                  <a:srgbClr val="002060"/>
                </a:solidFill>
              </a:rPr>
              <a:t>классах (2019-2020 годы).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5. Постепенное введение мониторинга в 5-9 классов с максимальным охватом ОО (2020-2024 годы).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6. Повышение квалификации педагогических кадров на всех этапах мониторинга (</a:t>
            </a:r>
            <a:r>
              <a:rPr lang="ru-RU" sz="2400" b="1" dirty="0">
                <a:solidFill>
                  <a:srgbClr val="002060"/>
                </a:solidFill>
              </a:rPr>
              <a:t>2020-2024 годы).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9088"/>
            <a:ext cx="8496944" cy="563562"/>
          </a:xfrm>
        </p:spPr>
        <p:txBody>
          <a:bodyPr/>
          <a:lstStyle/>
          <a:p>
            <a:endParaRPr lang="ru-RU" sz="3200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815" y="305267"/>
            <a:ext cx="1771673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988840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«Система оценки качества образования является одним из ключевых элементов системы образования,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она лежит в основе </a:t>
            </a:r>
            <a:r>
              <a:rPr lang="ru-RU" sz="3200" i="1" u="sng" dirty="0" smtClean="0">
                <a:solidFill>
                  <a:srgbClr val="002060"/>
                </a:solidFill>
              </a:rPr>
              <a:t>умного</a:t>
            </a:r>
            <a:r>
              <a:rPr lang="ru-RU" sz="3200" i="1" dirty="0" smtClean="0">
                <a:solidFill>
                  <a:srgbClr val="002060"/>
                </a:solidFill>
              </a:rPr>
              <a:t> управления, основанного на знании ситуации,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она помогает получить ответ на вопрос «Чего мы достигли?»  </a:t>
            </a:r>
          </a:p>
          <a:p>
            <a:pPr algn="r"/>
            <a:r>
              <a:rPr lang="ru-RU" sz="3200" i="1" dirty="0" smtClean="0">
                <a:solidFill>
                  <a:srgbClr val="002060"/>
                </a:solidFill>
              </a:rPr>
              <a:t>В.А. </a:t>
            </a:r>
            <a:r>
              <a:rPr lang="ru-RU" sz="3200" i="1" dirty="0" err="1" smtClean="0">
                <a:solidFill>
                  <a:srgbClr val="002060"/>
                </a:solidFill>
              </a:rPr>
              <a:t>Болотов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36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7051"/>
            <a:ext cx="7889358" cy="573094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ru-RU" sz="1900" b="1" dirty="0" smtClean="0">
                <a:solidFill>
                  <a:srgbClr val="C00000"/>
                </a:solidFill>
              </a:rPr>
              <a:t>Инновационный проект</a:t>
            </a:r>
            <a:endParaRPr lang="ru-RU" altLang="ru-RU" sz="19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1900" b="1" dirty="0" smtClean="0">
                <a:solidFill>
                  <a:srgbClr val="002060"/>
                </a:solidFill>
              </a:rPr>
              <a:t>Министерства просвещения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1900" b="1" dirty="0" smtClean="0">
                <a:solidFill>
                  <a:srgbClr val="002060"/>
                </a:solidFill>
              </a:rPr>
              <a:t>«Мониторинг и оценка функциональной грамотности»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31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3100" b="1" dirty="0" smtClean="0">
                <a:solidFill>
                  <a:srgbClr val="C00000"/>
                </a:solidFill>
              </a:rPr>
              <a:t>Основные направления формирования ФГ, разрабатываемые в рамках проекта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	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1. Математическая грамотность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2. Читательская грамотность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3. </a:t>
            </a:r>
            <a:r>
              <a:rPr lang="ru-RU" sz="2400" b="1" dirty="0" smtClean="0">
                <a:solidFill>
                  <a:srgbClr val="002060"/>
                </a:solidFill>
              </a:rPr>
              <a:t>Естественно-научная </a:t>
            </a:r>
            <a:r>
              <a:rPr lang="ru-RU" sz="2400" b="1" dirty="0" smtClean="0">
                <a:solidFill>
                  <a:srgbClr val="002060"/>
                </a:solidFill>
              </a:rPr>
              <a:t>грамотность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4. Финансовая грамотность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5. Глобальные компетенции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6. Креативное мышление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7051"/>
            <a:ext cx="7889358" cy="55606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alt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Онлайн-конференция на тему</a:t>
            </a:r>
            <a:r>
              <a:rPr lang="ru-RU" altLang="ru-RU" sz="4400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4400" b="1" dirty="0">
                <a:solidFill>
                  <a:srgbClr val="C00000"/>
                </a:solidFill>
              </a:rPr>
              <a:t>"Как изменилось качество образования в России</a:t>
            </a:r>
            <a:r>
              <a:rPr lang="ru-RU" altLang="ru-RU" sz="4400" b="1" dirty="0" smtClean="0">
                <a:solidFill>
                  <a:srgbClr val="C00000"/>
                </a:solidFill>
              </a:rPr>
              <a:t>"</a:t>
            </a:r>
            <a:endParaRPr lang="ru-RU" altLang="ru-RU" sz="44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36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07.04.2021</a:t>
            </a:r>
            <a:endParaRPr lang="ru-RU" altLang="ru-RU" sz="36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3100" b="1" dirty="0" smtClean="0">
                <a:solidFill>
                  <a:srgbClr val="002060"/>
                </a:solidFill>
              </a:rPr>
              <a:t>В </a:t>
            </a:r>
            <a:r>
              <a:rPr lang="ru-RU" altLang="ru-RU" sz="3100" b="1" dirty="0">
                <a:solidFill>
                  <a:srgbClr val="002060"/>
                </a:solidFill>
              </a:rPr>
              <a:t>ходе мероприятия были представлены результаты общероссийского исследования по модели PISA, </a:t>
            </a:r>
            <a:r>
              <a:rPr lang="ru-RU" altLang="ru-RU" sz="3100" b="1" dirty="0" smtClean="0">
                <a:solidFill>
                  <a:srgbClr val="002060"/>
                </a:solidFill>
              </a:rPr>
              <a:t>проводившегося </a:t>
            </a:r>
            <a:r>
              <a:rPr lang="ru-RU" altLang="ru-RU" sz="3100" b="1" dirty="0">
                <a:solidFill>
                  <a:srgbClr val="002060"/>
                </a:solidFill>
              </a:rPr>
              <a:t>осенью 2020 года, которые лежат в основе расчета показателя вхождения России в десятку лучших стран мира по качеству общего образования (наряду с итогами сравнительных международных исследований PIRLS и TIMSS</a:t>
            </a:r>
            <a:r>
              <a:rPr lang="ru-RU" altLang="ru-RU" sz="3100" b="1" dirty="0" smtClean="0">
                <a:solidFill>
                  <a:srgbClr val="002060"/>
                </a:solidFill>
              </a:rPr>
              <a:t>)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7051"/>
            <a:ext cx="7889358" cy="52737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alt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cs typeface="Arial"/>
              </a:rPr>
              <a:t>Определяются </a:t>
            </a:r>
            <a:r>
              <a:rPr lang="ru-RU" sz="4400" b="1" dirty="0">
                <a:solidFill>
                  <a:srgbClr val="C00000"/>
                </a:solidFill>
                <a:cs typeface="Arial"/>
              </a:rPr>
              <a:t>механизмы </a:t>
            </a:r>
            <a:endParaRPr lang="ru-RU" sz="4400" b="1" dirty="0" smtClean="0">
              <a:solidFill>
                <a:srgbClr val="C00000"/>
              </a:solidFill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cs typeface="Arial"/>
              </a:rPr>
              <a:t>повышения </a:t>
            </a:r>
            <a:r>
              <a:rPr lang="ru-RU" sz="4400" b="1" dirty="0">
                <a:solidFill>
                  <a:srgbClr val="C00000"/>
                </a:solidFill>
                <a:cs typeface="Arial"/>
              </a:rPr>
              <a:t>качества </a:t>
            </a:r>
            <a:endParaRPr lang="ru-RU" sz="4400" b="1" dirty="0" smtClean="0">
              <a:solidFill>
                <a:srgbClr val="C00000"/>
              </a:solidFill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cs typeface="Arial"/>
              </a:rPr>
              <a:t>общего </a:t>
            </a:r>
            <a:r>
              <a:rPr lang="ru-RU" sz="4400" b="1" dirty="0">
                <a:solidFill>
                  <a:srgbClr val="C00000"/>
                </a:solidFill>
                <a:cs typeface="Arial"/>
              </a:rPr>
              <a:t>образования в России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/>
              <a:t>Показатель 1 «Механизмы управления качеством образовательных результатов»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84251"/>
            <a:ext cx="7889358" cy="48165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Определяются </a:t>
            </a:r>
            <a:r>
              <a:rPr lang="ru-RU" sz="2400" b="1" dirty="0">
                <a:solidFill>
                  <a:srgbClr val="C00000"/>
                </a:solidFill>
                <a:cs typeface="Arial"/>
              </a:rPr>
              <a:t>механизмы </a:t>
            </a: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повышения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качества общего </a:t>
            </a:r>
            <a:r>
              <a:rPr lang="ru-RU" sz="2400" b="1" dirty="0">
                <a:solidFill>
                  <a:srgbClr val="C00000"/>
                </a:solidFill>
                <a:cs typeface="Arial"/>
              </a:rPr>
              <a:t>образования в России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Показатель </a:t>
            </a:r>
            <a:r>
              <a:rPr lang="ru-RU" sz="2400" b="1" dirty="0" smtClean="0"/>
              <a:t>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«Механизмы управления качеством образовательных результатов</a:t>
            </a:r>
            <a:r>
              <a:rPr lang="ru-RU" sz="2400" b="1" dirty="0" smtClean="0"/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/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Система оценки качества подготовки обучающихся </a:t>
            </a: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Система работы со школами с низкими результатами обучения и/или школами, функционирующими в неблагоприятных социальных условиях </a:t>
            </a: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Система выявления, поддержки и развития способностей и талантов у детей и молодёжи</a:t>
            </a: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 Система работы по самоопределению и профессиональной ориентации обучающихся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7051"/>
            <a:ext cx="7889358" cy="52737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alt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cs typeface="Arial"/>
              </a:rPr>
              <a:t>Определяются </a:t>
            </a:r>
            <a:r>
              <a:rPr lang="ru-RU" sz="4400" b="1" dirty="0">
                <a:solidFill>
                  <a:srgbClr val="C00000"/>
                </a:solidFill>
                <a:cs typeface="Arial"/>
              </a:rPr>
              <a:t>механизмы </a:t>
            </a:r>
            <a:endParaRPr lang="ru-RU" sz="4400" b="1" dirty="0" smtClean="0">
              <a:solidFill>
                <a:srgbClr val="C00000"/>
              </a:solidFill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cs typeface="Arial"/>
              </a:rPr>
              <a:t>повышения </a:t>
            </a:r>
            <a:r>
              <a:rPr lang="ru-RU" sz="4400" b="1" dirty="0">
                <a:solidFill>
                  <a:srgbClr val="C00000"/>
                </a:solidFill>
                <a:cs typeface="Arial"/>
              </a:rPr>
              <a:t>качества </a:t>
            </a:r>
            <a:endParaRPr lang="ru-RU" sz="4400" b="1" dirty="0" smtClean="0">
              <a:solidFill>
                <a:srgbClr val="C00000"/>
              </a:solidFill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cs typeface="Arial"/>
              </a:rPr>
              <a:t>общего </a:t>
            </a:r>
            <a:r>
              <a:rPr lang="ru-RU" sz="4400" b="1" dirty="0">
                <a:solidFill>
                  <a:srgbClr val="C00000"/>
                </a:solidFill>
                <a:cs typeface="Arial"/>
              </a:rPr>
              <a:t>образования в России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42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/>
              <a:t>Показатель </a:t>
            </a:r>
            <a:r>
              <a:rPr lang="ru-RU" sz="4400" b="1" dirty="0"/>
              <a:t>2 «Механизмы управления качеством образовательной деятельности»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4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8" y="85425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84251"/>
            <a:ext cx="7889358" cy="48165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Определяются </a:t>
            </a:r>
            <a:r>
              <a:rPr lang="ru-RU" sz="2400" b="1" dirty="0">
                <a:solidFill>
                  <a:srgbClr val="C00000"/>
                </a:solidFill>
                <a:cs typeface="Arial"/>
              </a:rPr>
              <a:t>механизмы </a:t>
            </a: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повышения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качества общего </a:t>
            </a:r>
            <a:r>
              <a:rPr lang="ru-RU" sz="2400" b="1" dirty="0">
                <a:solidFill>
                  <a:srgbClr val="C00000"/>
                </a:solidFill>
                <a:cs typeface="Arial"/>
              </a:rPr>
              <a:t>образования в России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Показатель </a:t>
            </a:r>
            <a:r>
              <a:rPr lang="ru-RU" sz="2400" b="1" dirty="0" smtClean="0"/>
              <a:t>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«Механизмы управления качеством </a:t>
            </a:r>
            <a:r>
              <a:rPr lang="ru-RU" sz="2400" b="1" dirty="0" smtClean="0"/>
              <a:t>образовательной деятельности»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/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Система объективности процедур оценки качества образования и олимпиад школьников </a:t>
            </a: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Система мониторинга эффективности руководителей всех образовательных организаций региона </a:t>
            </a: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Система мониторинга качества дополнительного профессионального образования педагогических 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работников</a:t>
            </a: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методической работы </a:t>
            </a: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Система организации воспитания и социализации обучающихся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360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19088"/>
            <a:ext cx="9036496" cy="665608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оценки механизмов управления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качеством общего образования</a:t>
            </a:r>
            <a:endParaRPr lang="en-US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592399" y="984696"/>
            <a:ext cx="2554233" cy="5180608"/>
            <a:chOff x="720" y="1296"/>
            <a:chExt cx="1363" cy="1994"/>
          </a:xfrm>
        </p:grpSpPr>
        <p:sp>
          <p:nvSpPr>
            <p:cNvPr id="9114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114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114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5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1</a:t>
              </a:r>
              <a:endParaRPr lang="en-US" altLang="ru-RU"/>
            </a:p>
          </p:txBody>
        </p:sp>
        <p:sp>
          <p:nvSpPr>
            <p:cNvPr id="9115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Письмо ФГБУ «ФИОКО» </a:t>
              </a:r>
              <a:endPara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30.04.2020 </a:t>
              </a:r>
              <a:endPara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02-20/178 </a:t>
              </a:r>
              <a:endPara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направлении материалов по проведению оценки механизмов управления качеством образования в субъектах Российской Федерации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154" name="Group 18"/>
          <p:cNvGrpSpPr>
            <a:grpSpLocks/>
          </p:cNvGrpSpPr>
          <p:nvPr/>
        </p:nvGrpSpPr>
        <p:grpSpPr bwMode="auto">
          <a:xfrm>
            <a:off x="3347863" y="1047600"/>
            <a:ext cx="2397299" cy="4992995"/>
            <a:chOff x="2208" y="1296"/>
            <a:chExt cx="1363" cy="1994"/>
          </a:xfrm>
        </p:grpSpPr>
        <p:sp>
          <p:nvSpPr>
            <p:cNvPr id="9115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 dirty="0">
                  <a:solidFill>
                    <a:srgbClr val="000000"/>
                  </a:solidFill>
                </a:rPr>
                <a:t>2</a:t>
              </a:r>
              <a:endParaRPr lang="en-US" altLang="ru-RU" dirty="0"/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Письмо министерства образования Новосибирской области </a:t>
              </a:r>
              <a:endPara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19.06.2020 № 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5825-03/25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«О проведении оценки»</a:t>
              </a:r>
              <a:endParaRPr lang="en-US" alt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1168" name="Group 32"/>
          <p:cNvGrpSpPr>
            <a:grpSpLocks/>
          </p:cNvGrpSpPr>
          <p:nvPr/>
        </p:nvGrpSpPr>
        <p:grpSpPr bwMode="auto">
          <a:xfrm>
            <a:off x="5981268" y="984696"/>
            <a:ext cx="2407156" cy="5105263"/>
            <a:chOff x="3696" y="1296"/>
            <a:chExt cx="1363" cy="1994"/>
          </a:xfrm>
        </p:grpSpPr>
        <p:sp>
          <p:nvSpPr>
            <p:cNvPr id="9116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117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117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7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7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3</a:t>
              </a:r>
              <a:endParaRPr lang="en-US" altLang="ru-RU"/>
            </a:p>
          </p:txBody>
        </p:sp>
        <p:sp>
          <p:nvSpPr>
            <p:cNvPr id="9118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066038" y="2368938"/>
            <a:ext cx="21063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Новосибирской области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30.06.2020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6159-03/25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участии 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9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19088"/>
            <a:ext cx="8856984" cy="563562"/>
          </a:xfrm>
        </p:spPr>
        <p:txBody>
          <a:bodyPr/>
          <a:lstStyle/>
          <a:p>
            <a:r>
              <a:rPr lang="en-US" altLang="ru-RU" dirty="0"/>
              <a:t> </a:t>
            </a:r>
            <a:r>
              <a:rPr lang="ru-RU" altLang="ru-RU" dirty="0" smtClean="0"/>
              <a:t>Структура управленческого цикла</a:t>
            </a:r>
            <a:endParaRPr lang="en-US" altLang="ru-RU" dirty="0"/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355187" y="1212851"/>
            <a:ext cx="8759745" cy="4800601"/>
            <a:chOff x="1015" y="895"/>
            <a:chExt cx="4322" cy="3024"/>
          </a:xfrm>
        </p:grpSpPr>
        <p:sp>
          <p:nvSpPr>
            <p:cNvPr id="98308" name="Freeform 4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09" name="Oval 5"/>
            <p:cNvSpPr>
              <a:spLocks noChangeArrowheads="1"/>
            </p:cNvSpPr>
            <p:nvPr/>
          </p:nvSpPr>
          <p:spPr bwMode="gray">
            <a:xfrm>
              <a:off x="2234" y="895"/>
              <a:ext cx="1501" cy="101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gray">
            <a:xfrm>
              <a:off x="1015" y="2766"/>
              <a:ext cx="1020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Меры, </a:t>
              </a:r>
            </a:p>
            <a:p>
              <a:pPr algn="ctr"/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правленческие</a:t>
              </a:r>
            </a:p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решения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11" name="Oval 7"/>
            <p:cNvSpPr>
              <a:spLocks noChangeArrowheads="1"/>
            </p:cNvSpPr>
            <p:nvPr/>
          </p:nvSpPr>
          <p:spPr bwMode="gray">
            <a:xfrm>
              <a:off x="2271" y="3106"/>
              <a:ext cx="1532" cy="8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8312" name="Oval 8"/>
            <p:cNvSpPr>
              <a:spLocks noChangeArrowheads="1"/>
            </p:cNvSpPr>
            <p:nvPr/>
          </p:nvSpPr>
          <p:spPr bwMode="gray">
            <a:xfrm>
              <a:off x="3735" y="2641"/>
              <a:ext cx="1376" cy="70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8313" name="Oval 9"/>
            <p:cNvSpPr>
              <a:spLocks noChangeArrowheads="1"/>
            </p:cNvSpPr>
            <p:nvPr/>
          </p:nvSpPr>
          <p:spPr bwMode="gray">
            <a:xfrm>
              <a:off x="3879" y="1213"/>
              <a:ext cx="1458" cy="125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altLang="ru-RU" b="1"/>
            </a:p>
          </p:txBody>
        </p:sp>
        <p:sp>
          <p:nvSpPr>
            <p:cNvPr id="98314" name="Text Box 10"/>
            <p:cNvSpPr txBox="1">
              <a:spLocks noChangeArrowheads="1"/>
            </p:cNvSpPr>
            <p:nvPr/>
          </p:nvSpPr>
          <p:spPr bwMode="white">
            <a:xfrm>
              <a:off x="1479" y="252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white">
            <a:xfrm>
              <a:off x="2271" y="1312"/>
              <a:ext cx="14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  <a:latin typeface="Verdana" pitchFamily="34" charset="0"/>
                </a:rPr>
                <a:t>Цели</a:t>
              </a:r>
              <a:endParaRPr lang="en-US" altLang="ru-RU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8316" name="Text Box 12"/>
            <p:cNvSpPr txBox="1">
              <a:spLocks noChangeArrowheads="1"/>
            </p:cNvSpPr>
            <p:nvPr/>
          </p:nvSpPr>
          <p:spPr bwMode="white">
            <a:xfrm>
              <a:off x="4017" y="1388"/>
              <a:ext cx="118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Показатели, методы</a:t>
              </a:r>
            </a:p>
            <a:p>
              <a:pPr algn="ctr" eaLnBrk="0" hangingPunct="0"/>
              <a:r>
                <a:rPr lang="ru-RU" alt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alt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бора информации</a:t>
              </a:r>
              <a:endParaRPr lang="en-US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17" name="Text Box 13"/>
            <p:cNvSpPr txBox="1">
              <a:spLocks noChangeArrowheads="1"/>
            </p:cNvSpPr>
            <p:nvPr/>
          </p:nvSpPr>
          <p:spPr bwMode="white">
            <a:xfrm>
              <a:off x="3803" y="2879"/>
              <a:ext cx="1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  <a:latin typeface="Verdana" pitchFamily="34" charset="0"/>
                </a:rPr>
                <a:t>Мониторинг</a:t>
              </a:r>
              <a:endParaRPr lang="en-US" altLang="ru-RU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8318" name="Text Box 14"/>
            <p:cNvSpPr txBox="1">
              <a:spLocks noChangeArrowheads="1"/>
            </p:cNvSpPr>
            <p:nvPr/>
          </p:nvSpPr>
          <p:spPr bwMode="white">
            <a:xfrm>
              <a:off x="2384" y="3309"/>
              <a:ext cx="130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Анализ,  адресные рекомендации</a:t>
              </a:r>
              <a:endParaRPr lang="en-US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19" name="Text Box 15"/>
            <p:cNvSpPr txBox="1">
              <a:spLocks noChangeArrowheads="1"/>
            </p:cNvSpPr>
            <p:nvPr/>
          </p:nvSpPr>
          <p:spPr bwMode="auto">
            <a:xfrm>
              <a:off x="2640" y="2400"/>
              <a:ext cx="1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endParaRPr lang="en-US" altLang="ru-RU" sz="2800" b="1" dirty="0"/>
            </a:p>
          </p:txBody>
        </p:sp>
      </p:grpSp>
      <p:sp>
        <p:nvSpPr>
          <p:cNvPr id="23" name="Oval 7"/>
          <p:cNvSpPr>
            <a:spLocks noChangeArrowheads="1"/>
          </p:cNvSpPr>
          <p:nvPr/>
        </p:nvSpPr>
        <p:spPr bwMode="gray">
          <a:xfrm>
            <a:off x="523016" y="2716213"/>
            <a:ext cx="3105028" cy="12906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ринятых мер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проектирования </a:t>
            </a:r>
            <a:r>
              <a:rPr lang="ru-RU" dirty="0" smtClean="0"/>
              <a:t>ВСОКО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141" y="1598213"/>
            <a:ext cx="8027580" cy="38453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u="sng" dirty="0"/>
              <a:t>Проблема 1.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До </a:t>
            </a:r>
            <a:r>
              <a:rPr lang="ru-RU" sz="2000" dirty="0"/>
              <a:t>сих пор не сложилось единое понимание  ВСОКО и ВШК</a:t>
            </a:r>
          </a:p>
          <a:p>
            <a:pPr marL="0" indent="0" algn="just">
              <a:buNone/>
            </a:pPr>
            <a:r>
              <a:rPr lang="ru-RU" sz="2000" u="sng" dirty="0" smtClean="0"/>
              <a:t>Проблема 2. </a:t>
            </a:r>
          </a:p>
          <a:p>
            <a:pPr marL="0" indent="0" algn="just">
              <a:buNone/>
            </a:pPr>
            <a:r>
              <a:rPr lang="ru-RU" sz="2000" dirty="0" smtClean="0"/>
              <a:t>Сохраняются </a:t>
            </a:r>
            <a:r>
              <a:rPr lang="ru-RU" sz="2000" dirty="0"/>
              <a:t>трудности в работе с результатами внешних процедур оценки</a:t>
            </a:r>
          </a:p>
          <a:p>
            <a:pPr marL="0" indent="0" algn="just">
              <a:buNone/>
            </a:pPr>
            <a:r>
              <a:rPr lang="ru-RU" sz="2000" u="sng" dirty="0" smtClean="0"/>
              <a:t>Проблема 3. </a:t>
            </a:r>
          </a:p>
          <a:p>
            <a:pPr marL="0" indent="0" algn="just">
              <a:buNone/>
            </a:pPr>
            <a:r>
              <a:rPr lang="ru-RU" sz="2000" dirty="0" smtClean="0"/>
              <a:t>Нет четкости </a:t>
            </a:r>
            <a:r>
              <a:rPr lang="ru-RU" sz="2000" dirty="0"/>
              <a:t>в организации текущего контроля и промежуточной аттестации </a:t>
            </a:r>
            <a:r>
              <a:rPr lang="ru-RU" sz="2000" dirty="0" smtClean="0"/>
              <a:t>обучающихся</a:t>
            </a:r>
          </a:p>
          <a:p>
            <a:pPr marL="0" indent="0" algn="just">
              <a:buNone/>
            </a:pPr>
            <a:r>
              <a:rPr lang="ru-RU" sz="2000" u="sng" dirty="0" smtClean="0"/>
              <a:t>Проблема 4. </a:t>
            </a:r>
          </a:p>
          <a:p>
            <a:pPr marL="0" indent="0" algn="just">
              <a:buNone/>
            </a:pPr>
            <a:r>
              <a:rPr lang="ru-RU" sz="2000" dirty="0" smtClean="0"/>
              <a:t>Педагоги </a:t>
            </a:r>
            <a:r>
              <a:rPr lang="ru-RU" sz="2000" dirty="0"/>
              <a:t>не готовы к актуальным практикам ВСОКО</a:t>
            </a:r>
          </a:p>
          <a:p>
            <a:pPr marL="0" indent="0" algn="just">
              <a:buNone/>
            </a:pPr>
            <a:r>
              <a:rPr lang="ru-RU" sz="2000" u="sng" dirty="0" smtClean="0"/>
              <a:t>Проблема 5.</a:t>
            </a:r>
          </a:p>
          <a:p>
            <a:pPr marL="0" indent="0" algn="just">
              <a:buNone/>
            </a:pPr>
            <a:r>
              <a:rPr lang="ru-RU" sz="2000" dirty="0" smtClean="0"/>
              <a:t>Управленческие </a:t>
            </a:r>
            <a:r>
              <a:rPr lang="ru-RU" sz="2000" dirty="0"/>
              <a:t>команды испытывают затруднения в моделировании ВСОКО</a:t>
            </a:r>
            <a:r>
              <a:rPr lang="ru-RU" sz="2000" dirty="0" smtClean="0"/>
              <a:t>; административные </a:t>
            </a:r>
            <a:r>
              <a:rPr lang="ru-RU" sz="2000" dirty="0"/>
              <a:t>команды не научены отталкиваться от планируемых результатов </a:t>
            </a:r>
            <a:r>
              <a:rPr lang="ru-RU" sz="2000" dirty="0" smtClean="0"/>
              <a:t>ФГОС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55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>
            <a:extLst>
              <a:ext uri="{FF2B5EF4-FFF2-40B4-BE49-F238E27FC236}">
                <a16:creationId xmlns:a16="http://schemas.microsoft.com/office/drawing/2014/main" id="{25EFB032-2D42-4E50-BE7C-7C1B83C0B45B}"/>
              </a:ext>
            </a:extLst>
          </p:cNvPr>
          <p:cNvGrpSpPr/>
          <p:nvPr/>
        </p:nvGrpSpPr>
        <p:grpSpPr>
          <a:xfrm>
            <a:off x="4385094" y="3249543"/>
            <a:ext cx="3851775" cy="3608457"/>
            <a:chOff x="2283594" y="1595867"/>
            <a:chExt cx="4576810" cy="4530006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52F921ED-717D-46CD-8806-DF5CAD024A60}"/>
                </a:ext>
              </a:extLst>
            </p:cNvPr>
            <p:cNvSpPr/>
            <p:nvPr/>
          </p:nvSpPr>
          <p:spPr>
            <a:xfrm>
              <a:off x="5152829" y="1933314"/>
              <a:ext cx="1707575" cy="1708138"/>
            </a:xfrm>
            <a:custGeom>
              <a:avLst/>
              <a:gdLst>
                <a:gd name="connsiteX0" fmla="*/ 0 w 1707802"/>
                <a:gd name="connsiteY0" fmla="*/ 0 h 1707802"/>
                <a:gd name="connsiteX1" fmla="*/ 1707802 w 1707802"/>
                <a:gd name="connsiteY1" fmla="*/ 0 h 1707802"/>
                <a:gd name="connsiteX2" fmla="*/ 1707802 w 1707802"/>
                <a:gd name="connsiteY2" fmla="*/ 1707802 h 1707802"/>
                <a:gd name="connsiteX3" fmla="*/ 0 w 1707802"/>
                <a:gd name="connsiteY3" fmla="*/ 1707802 h 1707802"/>
                <a:gd name="connsiteX4" fmla="*/ 0 w 1707802"/>
                <a:gd name="connsiteY4" fmla="*/ 0 h 170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2" h="1707802">
                  <a:moveTo>
                    <a:pt x="0" y="0"/>
                  </a:moveTo>
                  <a:lnTo>
                    <a:pt x="1707802" y="0"/>
                  </a:lnTo>
                  <a:lnTo>
                    <a:pt x="1707802" y="1707802"/>
                  </a:lnTo>
                  <a:lnTo>
                    <a:pt x="0" y="17078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</a:rPr>
                <a:t>ВМКО</a:t>
              </a:r>
            </a:p>
          </p:txBody>
        </p:sp>
        <p:sp>
          <p:nvSpPr>
            <p:cNvPr id="7" name="Стрелка: круговая 6">
              <a:extLst>
                <a:ext uri="{FF2B5EF4-FFF2-40B4-BE49-F238E27FC236}">
                  <a16:creationId xmlns:a16="http://schemas.microsoft.com/office/drawing/2014/main" id="{8B45C6C8-F57E-4A36-8CE4-935788B376A2}"/>
                </a:ext>
              </a:extLst>
            </p:cNvPr>
            <p:cNvSpPr/>
            <p:nvPr/>
          </p:nvSpPr>
          <p:spPr>
            <a:xfrm>
              <a:off x="2554966" y="1598354"/>
              <a:ext cx="4034068" cy="4033809"/>
            </a:xfrm>
            <a:prstGeom prst="circularArrow">
              <a:avLst>
                <a:gd name="adj1" fmla="val 8255"/>
                <a:gd name="adj2" fmla="val 576638"/>
                <a:gd name="adj3" fmla="val 2961472"/>
                <a:gd name="adj4" fmla="val 53319"/>
                <a:gd name="adj5" fmla="val 9630"/>
              </a:avLst>
            </a:prstGeom>
            <a:solidFill>
              <a:srgbClr val="DB5F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71D473A-5764-458D-B9D5-C2DDE1E84027}"/>
                </a:ext>
              </a:extLst>
            </p:cNvPr>
            <p:cNvSpPr/>
            <p:nvPr/>
          </p:nvSpPr>
          <p:spPr>
            <a:xfrm>
              <a:off x="3718211" y="4417735"/>
              <a:ext cx="1707575" cy="1708138"/>
            </a:xfrm>
            <a:custGeom>
              <a:avLst/>
              <a:gdLst>
                <a:gd name="connsiteX0" fmla="*/ 0 w 1707802"/>
                <a:gd name="connsiteY0" fmla="*/ 0 h 1707802"/>
                <a:gd name="connsiteX1" fmla="*/ 1707802 w 1707802"/>
                <a:gd name="connsiteY1" fmla="*/ 0 h 1707802"/>
                <a:gd name="connsiteX2" fmla="*/ 1707802 w 1707802"/>
                <a:gd name="connsiteY2" fmla="*/ 1707802 h 1707802"/>
                <a:gd name="connsiteX3" fmla="*/ 0 w 1707802"/>
                <a:gd name="connsiteY3" fmla="*/ 1707802 h 1707802"/>
                <a:gd name="connsiteX4" fmla="*/ 0 w 1707802"/>
                <a:gd name="connsiteY4" fmla="*/ 0 h 170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2" h="1707802">
                  <a:moveTo>
                    <a:pt x="0" y="0"/>
                  </a:moveTo>
                  <a:lnTo>
                    <a:pt x="1707802" y="0"/>
                  </a:lnTo>
                  <a:lnTo>
                    <a:pt x="1707802" y="1707802"/>
                  </a:lnTo>
                  <a:lnTo>
                    <a:pt x="0" y="17078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>
                  <a:solidFill>
                    <a:schemeClr val="tx1"/>
                  </a:solidFill>
                </a:rPr>
                <a:t>НОКО</a:t>
              </a:r>
            </a:p>
          </p:txBody>
        </p:sp>
        <p:sp>
          <p:nvSpPr>
            <p:cNvPr id="9" name="Стрелка: круговая 8">
              <a:extLst>
                <a:ext uri="{FF2B5EF4-FFF2-40B4-BE49-F238E27FC236}">
                  <a16:creationId xmlns:a16="http://schemas.microsoft.com/office/drawing/2014/main" id="{364087B6-3E56-42D1-94C4-1ACB5A58F155}"/>
                </a:ext>
              </a:extLst>
            </p:cNvPr>
            <p:cNvSpPr/>
            <p:nvPr/>
          </p:nvSpPr>
          <p:spPr>
            <a:xfrm>
              <a:off x="2554966" y="1598354"/>
              <a:ext cx="4034068" cy="4033809"/>
            </a:xfrm>
            <a:prstGeom prst="circularArrow">
              <a:avLst>
                <a:gd name="adj1" fmla="val 8255"/>
                <a:gd name="adj2" fmla="val 576638"/>
                <a:gd name="adj3" fmla="val 10170043"/>
                <a:gd name="adj4" fmla="val 7261890"/>
                <a:gd name="adj5" fmla="val 9630"/>
              </a:avLst>
            </a:prstGeom>
            <a:solidFill>
              <a:srgbClr val="DB5F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973D0C6-B89A-48C2-BC32-155CDFB1DE1B}"/>
                </a:ext>
              </a:extLst>
            </p:cNvPr>
            <p:cNvSpPr/>
            <p:nvPr/>
          </p:nvSpPr>
          <p:spPr>
            <a:xfrm>
              <a:off x="2283594" y="1933314"/>
              <a:ext cx="1707575" cy="1708138"/>
            </a:xfrm>
            <a:custGeom>
              <a:avLst/>
              <a:gdLst>
                <a:gd name="connsiteX0" fmla="*/ 0 w 1707802"/>
                <a:gd name="connsiteY0" fmla="*/ 0 h 1707802"/>
                <a:gd name="connsiteX1" fmla="*/ 1707802 w 1707802"/>
                <a:gd name="connsiteY1" fmla="*/ 0 h 1707802"/>
                <a:gd name="connsiteX2" fmla="*/ 1707802 w 1707802"/>
                <a:gd name="connsiteY2" fmla="*/ 1707802 h 1707802"/>
                <a:gd name="connsiteX3" fmla="*/ 0 w 1707802"/>
                <a:gd name="connsiteY3" fmla="*/ 1707802 h 1707802"/>
                <a:gd name="connsiteX4" fmla="*/ 0 w 1707802"/>
                <a:gd name="connsiteY4" fmla="*/ 0 h 170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2" h="1707802">
                  <a:moveTo>
                    <a:pt x="0" y="0"/>
                  </a:moveTo>
                  <a:lnTo>
                    <a:pt x="1707802" y="0"/>
                  </a:lnTo>
                  <a:lnTo>
                    <a:pt x="1707802" y="1707802"/>
                  </a:lnTo>
                  <a:lnTo>
                    <a:pt x="0" y="17078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</a:rPr>
                <a:t>ВШК</a:t>
              </a:r>
            </a:p>
          </p:txBody>
        </p:sp>
        <p:sp>
          <p:nvSpPr>
            <p:cNvPr id="11" name="Стрелка: круговая 10">
              <a:extLst>
                <a:ext uri="{FF2B5EF4-FFF2-40B4-BE49-F238E27FC236}">
                  <a16:creationId xmlns:a16="http://schemas.microsoft.com/office/drawing/2014/main" id="{FE20A074-CB5B-4DE3-A65F-ECC7D8251743}"/>
                </a:ext>
              </a:extLst>
            </p:cNvPr>
            <p:cNvSpPr/>
            <p:nvPr/>
          </p:nvSpPr>
          <p:spPr>
            <a:xfrm>
              <a:off x="2690651" y="1595867"/>
              <a:ext cx="4034067" cy="4033809"/>
            </a:xfrm>
            <a:prstGeom prst="circularArrow">
              <a:avLst>
                <a:gd name="adj1" fmla="val 7459"/>
                <a:gd name="adj2" fmla="val 862989"/>
                <a:gd name="adj3" fmla="val 17231218"/>
                <a:gd name="adj4" fmla="val 13923804"/>
                <a:gd name="adj5" fmla="val 7804"/>
              </a:avLst>
            </a:prstGeom>
            <a:solidFill>
              <a:srgbClr val="DB5F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79875A9-F0F2-4003-9B49-6D819C5EB5A4}"/>
              </a:ext>
            </a:extLst>
          </p:cNvPr>
          <p:cNvSpPr txBox="1"/>
          <p:nvPr/>
        </p:nvSpPr>
        <p:spPr>
          <a:xfrm>
            <a:off x="5475708" y="4577161"/>
            <a:ext cx="1802710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/>
              <a:t>ВСОКО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D2F47501-821B-490E-BE55-DA2704938D94}"/>
              </a:ext>
            </a:extLst>
          </p:cNvPr>
          <p:cNvSpPr/>
          <p:nvPr/>
        </p:nvSpPr>
        <p:spPr bwMode="auto">
          <a:xfrm>
            <a:off x="204155" y="932944"/>
            <a:ext cx="5175919" cy="3107220"/>
          </a:xfrm>
          <a:custGeom>
            <a:avLst/>
            <a:gdLst>
              <a:gd name="connsiteX0" fmla="*/ 0 w 1707802"/>
              <a:gd name="connsiteY0" fmla="*/ 0 h 1707802"/>
              <a:gd name="connsiteX1" fmla="*/ 1707802 w 1707802"/>
              <a:gd name="connsiteY1" fmla="*/ 0 h 1707802"/>
              <a:gd name="connsiteX2" fmla="*/ 1707802 w 1707802"/>
              <a:gd name="connsiteY2" fmla="*/ 1707802 h 1707802"/>
              <a:gd name="connsiteX3" fmla="*/ 0 w 1707802"/>
              <a:gd name="connsiteY3" fmla="*/ 1707802 h 1707802"/>
              <a:gd name="connsiteX4" fmla="*/ 0 w 1707802"/>
              <a:gd name="connsiteY4" fmla="*/ 0 h 170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802" h="1707802">
                <a:moveTo>
                  <a:pt x="0" y="0"/>
                </a:moveTo>
                <a:lnTo>
                  <a:pt x="1707802" y="0"/>
                </a:lnTo>
                <a:lnTo>
                  <a:pt x="1707802" y="1707802"/>
                </a:lnTo>
                <a:lnTo>
                  <a:pt x="0" y="17078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anchor="ctr"/>
          <a:lstStyle/>
          <a:p>
            <a:pPr defTabSz="2133600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ОБЪЕКТЫ / НАПРАВЛЕНИЯ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defTabSz="2133600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ОЦЕНКИ / КОНТРОЛЯ </a:t>
            </a:r>
            <a:r>
              <a:rPr lang="ru-RU" sz="2000" b="1" dirty="0">
                <a:solidFill>
                  <a:schemeClr val="tx1"/>
                </a:solidFill>
              </a:rPr>
              <a:t>ОПРЕДЕЛЯЮТСЯ </a:t>
            </a:r>
          </a:p>
          <a:p>
            <a:pPr defTabSz="2133600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НА ОСНОВЕ </a:t>
            </a:r>
          </a:p>
          <a:p>
            <a:pPr defTabSz="2133600">
              <a:lnSpc>
                <a:spcPct val="90000"/>
              </a:lnSpc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ЦЕЛИ И </a:t>
            </a:r>
            <a:r>
              <a:rPr lang="ru-RU" dirty="0" smtClean="0">
                <a:solidFill>
                  <a:schemeClr val="tx1"/>
                </a:solidFill>
              </a:rPr>
              <a:t>ЗАДАЧИ </a:t>
            </a:r>
            <a:r>
              <a:rPr lang="ru-RU" dirty="0">
                <a:solidFill>
                  <a:schemeClr val="tx1"/>
                </a:solidFill>
              </a:rPr>
              <a:t>ГОСУДАРСТВЕННОЙ ПОЛИТИКИ;</a:t>
            </a:r>
          </a:p>
          <a:p>
            <a:pPr marL="179388" indent="-179388" defTabSz="2133600">
              <a:lnSpc>
                <a:spcPct val="9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АНАЛИЗА РЕАЛИЗАЦИИ ГОДОВОГО ПЛАНА;</a:t>
            </a:r>
          </a:p>
          <a:p>
            <a:pPr defTabSz="2133600">
              <a:lnSpc>
                <a:spcPct val="90000"/>
              </a:lnSpc>
              <a:spcAft>
                <a:spcPct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defTabSz="2133600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ПО РЕЗУЛЬТАТАМ:</a:t>
            </a:r>
            <a:endParaRPr lang="ru-RU" sz="2000" dirty="0">
              <a:solidFill>
                <a:schemeClr val="tx1"/>
              </a:solidFill>
            </a:endParaRPr>
          </a:p>
          <a:p>
            <a:pPr marL="179388" indent="-179388" defTabSz="2133600">
              <a:lnSpc>
                <a:spcPct val="9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РЕАЛИЗАЦИИ И ОСВОЕНИЯ ООП (ПО  УРОВНЯМ);</a:t>
            </a:r>
          </a:p>
          <a:p>
            <a:pPr marL="179388" indent="-179388" defTabSz="2133600">
              <a:lnSpc>
                <a:spcPct val="9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АНАЛИЗА </a:t>
            </a:r>
            <a:r>
              <a:rPr lang="ru-RU" dirty="0" smtClean="0">
                <a:solidFill>
                  <a:schemeClr val="tx1"/>
                </a:solidFill>
              </a:rPr>
              <a:t>ФУНКЦИОНИРОВАНИЯ </a:t>
            </a:r>
            <a:r>
              <a:rPr lang="ru-RU" dirty="0">
                <a:solidFill>
                  <a:schemeClr val="tx1"/>
                </a:solidFill>
              </a:rPr>
              <a:t>ВСОКО;</a:t>
            </a:r>
          </a:p>
          <a:p>
            <a:pPr marL="179388" indent="-179388" defTabSz="2133600">
              <a:lnSpc>
                <a:spcPct val="9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ПО РЕЗУЛЬТАТАМ САМООБСЛЕДОВАНИЯ;</a:t>
            </a:r>
          </a:p>
          <a:p>
            <a:pPr marL="179388" indent="-179388" defTabSz="2133600">
              <a:lnSpc>
                <a:spcPct val="9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НОКО.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C25609C8-A97C-4B41-9AD0-AAF4A7A8B451}"/>
              </a:ext>
            </a:extLst>
          </p:cNvPr>
          <p:cNvSpPr/>
          <p:nvPr/>
        </p:nvSpPr>
        <p:spPr>
          <a:xfrm rot="2038059" flipV="1">
            <a:off x="4600112" y="3417434"/>
            <a:ext cx="726848" cy="412124"/>
          </a:xfrm>
          <a:prstGeom prst="rightArrow">
            <a:avLst/>
          </a:prstGeom>
          <a:solidFill>
            <a:srgbClr val="DB5F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A956D48-5D9A-421A-83AE-93C313FB094E}"/>
              </a:ext>
            </a:extLst>
          </p:cNvPr>
          <p:cNvSpPr/>
          <p:nvPr/>
        </p:nvSpPr>
        <p:spPr>
          <a:xfrm rot="8075163" flipV="1">
            <a:off x="7292436" y="3334235"/>
            <a:ext cx="750381" cy="455948"/>
          </a:xfrm>
          <a:prstGeom prst="rightArrow">
            <a:avLst/>
          </a:prstGeom>
          <a:solidFill>
            <a:srgbClr val="DB5F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05C0E2E5-C071-46A6-8024-C173F61B5196}"/>
              </a:ext>
            </a:extLst>
          </p:cNvPr>
          <p:cNvSpPr/>
          <p:nvPr/>
        </p:nvSpPr>
        <p:spPr bwMode="auto">
          <a:xfrm>
            <a:off x="5380075" y="720323"/>
            <a:ext cx="3067076" cy="1981065"/>
          </a:xfrm>
          <a:custGeom>
            <a:avLst/>
            <a:gdLst>
              <a:gd name="connsiteX0" fmla="*/ 0 w 1707802"/>
              <a:gd name="connsiteY0" fmla="*/ 0 h 1707802"/>
              <a:gd name="connsiteX1" fmla="*/ 1707802 w 1707802"/>
              <a:gd name="connsiteY1" fmla="*/ 0 h 1707802"/>
              <a:gd name="connsiteX2" fmla="*/ 1707802 w 1707802"/>
              <a:gd name="connsiteY2" fmla="*/ 1707802 h 1707802"/>
              <a:gd name="connsiteX3" fmla="*/ 0 w 1707802"/>
              <a:gd name="connsiteY3" fmla="*/ 1707802 h 1707802"/>
              <a:gd name="connsiteX4" fmla="*/ 0 w 1707802"/>
              <a:gd name="connsiteY4" fmla="*/ 0 h 170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802" h="1707802">
                <a:moveTo>
                  <a:pt x="0" y="0"/>
                </a:moveTo>
                <a:lnTo>
                  <a:pt x="1707802" y="0"/>
                </a:lnTo>
                <a:lnTo>
                  <a:pt x="1707802" y="1707802"/>
                </a:lnTo>
                <a:lnTo>
                  <a:pt x="0" y="17078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ОБЪЕКТЫ / НАПРАВЛЕНИЯ </a:t>
            </a:r>
            <a:r>
              <a:rPr lang="ru-RU" dirty="0">
                <a:solidFill>
                  <a:schemeClr val="tx1"/>
                </a:solidFill>
              </a:rPr>
              <a:t>МОНИТОРИНГА ОПРЕДЕЛЯЮТСЯ СОГЛАСНО ООП (ПО УРОВНЯМ)</a:t>
            </a:r>
          </a:p>
        </p:txBody>
      </p:sp>
    </p:spTree>
    <p:extLst>
      <p:ext uri="{BB962C8B-B14F-4D97-AF65-F5344CB8AC3E}">
        <p14:creationId xmlns:p14="http://schemas.microsoft.com/office/powerpoint/2010/main" val="40109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90" y="1268413"/>
            <a:ext cx="8388000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Указ Президента Российской Федерации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от 07 мая 2018 года №</a:t>
            </a:r>
            <a:r>
              <a:rPr kumimoji="0" lang="ru-RU" alt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204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"О национальных целях и стратегических задачах развития Российской Федерации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 период до 2024 года"</a:t>
            </a:r>
            <a:endParaRPr kumimoji="0" lang="ru-RU" alt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Рисунок 2" descr="https://cdn.promdevelop.ru/wp-content/uploads/2018/01/rossiyskiy_krasnyy_krest_v.puti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65" y="692944"/>
            <a:ext cx="1730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19">
            <a:extLst>
              <a:ext uri="{FF2B5EF4-FFF2-40B4-BE49-F238E27FC236}">
                <a16:creationId xmlns:a16="http://schemas.microsoft.com/office/drawing/2014/main" id="{E22588CF-A12A-4ABB-A84A-24FB18B21A96}"/>
              </a:ext>
            </a:extLst>
          </p:cNvPr>
          <p:cNvGraphicFramePr/>
          <p:nvPr>
            <p:extLst/>
          </p:nvPr>
        </p:nvGraphicFramePr>
        <p:xfrm>
          <a:off x="2150698" y="2820989"/>
          <a:ext cx="4219633" cy="52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212">
            <a:extLst>
              <a:ext uri="{FF2B5EF4-FFF2-40B4-BE49-F238E27FC236}">
                <a16:creationId xmlns:a16="http://schemas.microsoft.com/office/drawing/2014/main" id="{5C2B1129-0E3B-4A6C-9F30-ABF0B14316BB}"/>
              </a:ext>
            </a:extLst>
          </p:cNvPr>
          <p:cNvGraphicFramePr/>
          <p:nvPr>
            <p:extLst/>
          </p:nvPr>
        </p:nvGraphicFramePr>
        <p:xfrm>
          <a:off x="368490" y="3037061"/>
          <a:ext cx="7915701" cy="202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Группа 5">
            <a:extLst>
              <a:ext uri="{FF2B5EF4-FFF2-40B4-BE49-F238E27FC236}">
                <a16:creationId xmlns:a16="http://schemas.microsoft.com/office/drawing/2014/main" id="{3F45C6DA-58FC-42D4-A6E2-2AA136A18919}"/>
              </a:ext>
            </a:extLst>
          </p:cNvPr>
          <p:cNvGrpSpPr/>
          <p:nvPr/>
        </p:nvGrpSpPr>
        <p:grpSpPr>
          <a:xfrm>
            <a:off x="5413033" y="1881237"/>
            <a:ext cx="2874898" cy="643363"/>
            <a:chOff x="3453316" y="1249476"/>
            <a:chExt cx="1784478" cy="107068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5266223-BB8E-4876-A6E5-818BEA44645A}"/>
                </a:ext>
              </a:extLst>
            </p:cNvPr>
            <p:cNvSpPr/>
            <p:nvPr/>
          </p:nvSpPr>
          <p:spPr>
            <a:xfrm>
              <a:off x="3453316" y="1249476"/>
              <a:ext cx="1784478" cy="107068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02CC1D-43AA-4EBE-96A4-36F3B4C52E79}"/>
                </a:ext>
              </a:extLst>
            </p:cNvPr>
            <p:cNvSpPr txBox="1"/>
            <p:nvPr/>
          </p:nvSpPr>
          <p:spPr>
            <a:xfrm>
              <a:off x="3453316" y="1249476"/>
              <a:ext cx="1784478" cy="107068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>
                  <a:solidFill>
                    <a:schemeClr val="tx1"/>
                  </a:solidFill>
                  <a:latin typeface="Calibri"/>
                </a:rPr>
                <a:t>САМООБСЛЕДОВАНИЕ</a:t>
              </a:r>
              <a:endParaRPr lang="ru-RU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8">
            <a:extLst>
              <a:ext uri="{FF2B5EF4-FFF2-40B4-BE49-F238E27FC236}">
                <a16:creationId xmlns:a16="http://schemas.microsoft.com/office/drawing/2014/main" id="{E5E633EF-0D87-4D03-88B6-E8D866BC20E4}"/>
              </a:ext>
            </a:extLst>
          </p:cNvPr>
          <p:cNvGrpSpPr/>
          <p:nvPr/>
        </p:nvGrpSpPr>
        <p:grpSpPr>
          <a:xfrm>
            <a:off x="367051" y="1881237"/>
            <a:ext cx="2448272" cy="749614"/>
            <a:chOff x="3505801" y="1126643"/>
            <a:chExt cx="1784478" cy="1070687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DF63314-712C-4E6D-AD92-49E3E5D75847}"/>
                </a:ext>
              </a:extLst>
            </p:cNvPr>
            <p:cNvSpPr/>
            <p:nvPr/>
          </p:nvSpPr>
          <p:spPr>
            <a:xfrm>
              <a:off x="3505801" y="1126643"/>
              <a:ext cx="1784478" cy="107068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65362E-1D6B-49D5-B0FD-16C5AAB78B91}"/>
                </a:ext>
              </a:extLst>
            </p:cNvPr>
            <p:cNvSpPr txBox="1"/>
            <p:nvPr/>
          </p:nvSpPr>
          <p:spPr>
            <a:xfrm>
              <a:off x="3505801" y="1333361"/>
              <a:ext cx="1784478" cy="71854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alibri"/>
                </a:rPr>
                <a:t>КОНТРОЛЬ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5">
            <a:extLst>
              <a:ext uri="{FF2B5EF4-FFF2-40B4-BE49-F238E27FC236}">
                <a16:creationId xmlns:a16="http://schemas.microsoft.com/office/drawing/2014/main" id="{4D7CEE71-9848-4D7C-8315-EC3A5D654356}"/>
              </a:ext>
            </a:extLst>
          </p:cNvPr>
          <p:cNvGrpSpPr/>
          <p:nvPr/>
        </p:nvGrpSpPr>
        <p:grpSpPr>
          <a:xfrm>
            <a:off x="5227093" y="5433670"/>
            <a:ext cx="3152633" cy="660214"/>
            <a:chOff x="3453316" y="1249476"/>
            <a:chExt cx="1784478" cy="1070687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E373022-53F9-429A-A121-D7082CFD2DB7}"/>
                </a:ext>
              </a:extLst>
            </p:cNvPr>
            <p:cNvSpPr/>
            <p:nvPr/>
          </p:nvSpPr>
          <p:spPr>
            <a:xfrm>
              <a:off x="3453316" y="1249476"/>
              <a:ext cx="1784478" cy="107068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C8D6D7-1BE0-43B9-A39A-3855DA953605}"/>
                </a:ext>
              </a:extLst>
            </p:cNvPr>
            <p:cNvSpPr txBox="1"/>
            <p:nvPr/>
          </p:nvSpPr>
          <p:spPr>
            <a:xfrm>
              <a:off x="3453316" y="1268591"/>
              <a:ext cx="1611122" cy="1051572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>
                  <a:solidFill>
                    <a:schemeClr val="tx1"/>
                  </a:solidFill>
                  <a:latin typeface="Calibri"/>
                </a:rPr>
                <a:t>ООП (по уровням общего образования)</a:t>
              </a:r>
              <a:endParaRPr lang="ru-RU" sz="200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4397B48-EA5A-4DA4-BA28-22C2D2EABD9B}"/>
              </a:ext>
            </a:extLst>
          </p:cNvPr>
          <p:cNvCxnSpPr/>
          <p:nvPr/>
        </p:nvCxnSpPr>
        <p:spPr>
          <a:xfrm flipH="1">
            <a:off x="7595377" y="4760765"/>
            <a:ext cx="0" cy="59680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0E59101-7DDD-4313-AD30-8A1B190D90EE}"/>
              </a:ext>
            </a:extLst>
          </p:cNvPr>
          <p:cNvSpPr txBox="1"/>
          <p:nvPr/>
        </p:nvSpPr>
        <p:spPr>
          <a:xfrm>
            <a:off x="1717553" y="995958"/>
            <a:ext cx="457835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latin typeface="+mn-lt"/>
              </a:rPr>
              <a:t>Модель ВСОКО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6512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0">
            <a:extLst>
              <a:ext uri="{FF2B5EF4-FFF2-40B4-BE49-F238E27FC236}">
                <a16:creationId xmlns:a16="http://schemas.microsoft.com/office/drawing/2014/main" id="{C2389C98-9AC7-4D22-A09D-DD8191075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264581"/>
              </p:ext>
            </p:extLst>
          </p:nvPr>
        </p:nvGraphicFramePr>
        <p:xfrm>
          <a:off x="264009" y="750627"/>
          <a:ext cx="2400148" cy="510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6B5DAC8-A03D-4486-930B-5FC803D59BE1}"/>
              </a:ext>
            </a:extLst>
          </p:cNvPr>
          <p:cNvSpPr txBox="1"/>
          <p:nvPr/>
        </p:nvSpPr>
        <p:spPr>
          <a:xfrm>
            <a:off x="2851365" y="945860"/>
            <a:ext cx="1942286" cy="461665"/>
          </a:xfrm>
          <a:prstGeom prst="rect">
            <a:avLst/>
          </a:prstGeom>
          <a:solidFill>
            <a:schemeClr val="bg1"/>
          </a:solidFill>
          <a:ln>
            <a:solidFill>
              <a:srgbClr val="DB5F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ФГОС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F708C-36D7-4E28-9659-06FD6987CBE3}"/>
              </a:ext>
            </a:extLst>
          </p:cNvPr>
          <p:cNvSpPr txBox="1"/>
          <p:nvPr/>
        </p:nvSpPr>
        <p:spPr>
          <a:xfrm>
            <a:off x="2837148" y="1745350"/>
            <a:ext cx="1970720" cy="923330"/>
          </a:xfrm>
          <a:prstGeom prst="rect">
            <a:avLst/>
          </a:prstGeom>
          <a:solidFill>
            <a:schemeClr val="bg1"/>
          </a:solidFill>
          <a:ln>
            <a:solidFill>
              <a:srgbClr val="DB5F13"/>
            </a:solidFill>
          </a:ln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tx2">
                    <a:lumMod val="50000"/>
                  </a:schemeClr>
                </a:solidFill>
              </a:rPr>
              <a:t>Требования к результатам освоения ООП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7958BF-5A52-4A8B-BD6E-4AF56E95C5F2}"/>
              </a:ext>
            </a:extLst>
          </p:cNvPr>
          <p:cNvSpPr txBox="1"/>
          <p:nvPr/>
        </p:nvSpPr>
        <p:spPr>
          <a:xfrm>
            <a:off x="2813775" y="3242483"/>
            <a:ext cx="1968452" cy="923330"/>
          </a:xfrm>
          <a:prstGeom prst="rect">
            <a:avLst/>
          </a:prstGeom>
          <a:solidFill>
            <a:schemeClr val="bg1"/>
          </a:solidFill>
          <a:ln>
            <a:solidFill>
              <a:srgbClr val="DB5F13"/>
            </a:solidFill>
          </a:ln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tx2">
                    <a:lumMod val="50000"/>
                  </a:schemeClr>
                </a:solidFill>
              </a:rPr>
              <a:t>Требования к условиям реализации ООП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D75367-6650-4366-864A-669012AD46F7}"/>
              </a:ext>
            </a:extLst>
          </p:cNvPr>
          <p:cNvSpPr txBox="1"/>
          <p:nvPr/>
        </p:nvSpPr>
        <p:spPr>
          <a:xfrm>
            <a:off x="2837148" y="5025899"/>
            <a:ext cx="1970720" cy="646331"/>
          </a:xfrm>
          <a:prstGeom prst="rect">
            <a:avLst/>
          </a:prstGeom>
          <a:solidFill>
            <a:schemeClr val="bg1"/>
          </a:solidFill>
          <a:ln>
            <a:solidFill>
              <a:srgbClr val="DB5F13"/>
            </a:solidFill>
          </a:ln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tx2">
                    <a:lumMod val="50000"/>
                  </a:schemeClr>
                </a:solidFill>
              </a:rPr>
              <a:t>Требования к структуре ООП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75C2AB-9DF3-4F83-9877-45107C51FBDE}"/>
              </a:ext>
            </a:extLst>
          </p:cNvPr>
          <p:cNvSpPr txBox="1"/>
          <p:nvPr/>
        </p:nvSpPr>
        <p:spPr>
          <a:xfrm>
            <a:off x="5412147" y="908251"/>
            <a:ext cx="29115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Направления ВСОКО</a:t>
            </a:r>
          </a:p>
        </p:txBody>
      </p:sp>
      <p:sp>
        <p:nvSpPr>
          <p:cNvPr id="23" name="Штриховая стрелка вправо 13">
            <a:extLst>
              <a:ext uri="{FF2B5EF4-FFF2-40B4-BE49-F238E27FC236}">
                <a16:creationId xmlns:a16="http://schemas.microsoft.com/office/drawing/2014/main" id="{121552D3-4EC4-4D24-B781-65FACA1A7776}"/>
              </a:ext>
            </a:extLst>
          </p:cNvPr>
          <p:cNvSpPr/>
          <p:nvPr/>
        </p:nvSpPr>
        <p:spPr>
          <a:xfrm>
            <a:off x="4553030" y="5091562"/>
            <a:ext cx="702266" cy="416893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Штриховая стрелка вправо 14">
            <a:extLst>
              <a:ext uri="{FF2B5EF4-FFF2-40B4-BE49-F238E27FC236}">
                <a16:creationId xmlns:a16="http://schemas.microsoft.com/office/drawing/2014/main" id="{E844BDB3-F980-4194-AF2D-2912E8EC1A9A}"/>
              </a:ext>
            </a:extLst>
          </p:cNvPr>
          <p:cNvSpPr/>
          <p:nvPr/>
        </p:nvSpPr>
        <p:spPr>
          <a:xfrm>
            <a:off x="4532571" y="1976806"/>
            <a:ext cx="722725" cy="460418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Штриховая стрелка вправо 15">
            <a:extLst>
              <a:ext uri="{FF2B5EF4-FFF2-40B4-BE49-F238E27FC236}">
                <a16:creationId xmlns:a16="http://schemas.microsoft.com/office/drawing/2014/main" id="{BE95F87A-D8C9-491F-8232-3BB4F63FF346}"/>
              </a:ext>
            </a:extLst>
          </p:cNvPr>
          <p:cNvSpPr/>
          <p:nvPr/>
        </p:nvSpPr>
        <p:spPr>
          <a:xfrm>
            <a:off x="4532570" y="3521491"/>
            <a:ext cx="722726" cy="412671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0">
            <a:extLst>
              <a:ext uri="{FF2B5EF4-FFF2-40B4-BE49-F238E27FC236}">
                <a16:creationId xmlns:a16="http://schemas.microsoft.com/office/drawing/2014/main" id="{C2389C98-9AC7-4D22-A09D-DD8191075DF8}"/>
              </a:ext>
            </a:extLst>
          </p:cNvPr>
          <p:cNvGraphicFramePr/>
          <p:nvPr>
            <p:extLst/>
          </p:nvPr>
        </p:nvGraphicFramePr>
        <p:xfrm>
          <a:off x="213389" y="1298674"/>
          <a:ext cx="2386998" cy="470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6B5DAC8-A03D-4486-930B-5FC803D59BE1}"/>
              </a:ext>
            </a:extLst>
          </p:cNvPr>
          <p:cNvSpPr txBox="1"/>
          <p:nvPr/>
        </p:nvSpPr>
        <p:spPr>
          <a:xfrm>
            <a:off x="2851365" y="945860"/>
            <a:ext cx="1942286" cy="461665"/>
          </a:xfrm>
          <a:prstGeom prst="rect">
            <a:avLst/>
          </a:prstGeom>
          <a:solidFill>
            <a:schemeClr val="bg1"/>
          </a:solidFill>
          <a:ln>
            <a:solidFill>
              <a:srgbClr val="DB5F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ФГОС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F708C-36D7-4E28-9659-06FD6987CBE3}"/>
              </a:ext>
            </a:extLst>
          </p:cNvPr>
          <p:cNvSpPr txBox="1"/>
          <p:nvPr/>
        </p:nvSpPr>
        <p:spPr>
          <a:xfrm>
            <a:off x="2837148" y="1745350"/>
            <a:ext cx="1970720" cy="923330"/>
          </a:xfrm>
          <a:prstGeom prst="rect">
            <a:avLst/>
          </a:prstGeom>
          <a:solidFill>
            <a:schemeClr val="bg1"/>
          </a:solidFill>
          <a:ln>
            <a:solidFill>
              <a:srgbClr val="DB5F13"/>
            </a:solidFill>
          </a:ln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tx2">
                    <a:lumMod val="50000"/>
                  </a:schemeClr>
                </a:solidFill>
              </a:rPr>
              <a:t>Требования к результатам освоения ООП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7958BF-5A52-4A8B-BD6E-4AF56E95C5F2}"/>
              </a:ext>
            </a:extLst>
          </p:cNvPr>
          <p:cNvSpPr txBox="1"/>
          <p:nvPr/>
        </p:nvSpPr>
        <p:spPr>
          <a:xfrm>
            <a:off x="2813775" y="3242483"/>
            <a:ext cx="1968452" cy="923330"/>
          </a:xfrm>
          <a:prstGeom prst="rect">
            <a:avLst/>
          </a:prstGeom>
          <a:solidFill>
            <a:schemeClr val="bg1"/>
          </a:solidFill>
          <a:ln>
            <a:solidFill>
              <a:srgbClr val="DB5F13"/>
            </a:solidFill>
          </a:ln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tx2">
                    <a:lumMod val="50000"/>
                  </a:schemeClr>
                </a:solidFill>
              </a:rPr>
              <a:t>Требования к условиям реализации ООП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D75367-6650-4366-864A-669012AD46F7}"/>
              </a:ext>
            </a:extLst>
          </p:cNvPr>
          <p:cNvSpPr txBox="1"/>
          <p:nvPr/>
        </p:nvSpPr>
        <p:spPr>
          <a:xfrm>
            <a:off x="2837148" y="5025899"/>
            <a:ext cx="1970720" cy="646331"/>
          </a:xfrm>
          <a:prstGeom prst="rect">
            <a:avLst/>
          </a:prstGeom>
          <a:solidFill>
            <a:schemeClr val="bg1"/>
          </a:solidFill>
          <a:ln>
            <a:solidFill>
              <a:srgbClr val="DB5F13"/>
            </a:solidFill>
          </a:ln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tx2">
                    <a:lumMod val="50000"/>
                  </a:schemeClr>
                </a:solidFill>
              </a:rPr>
              <a:t>Требования к структуре ООП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75C2AB-9DF3-4F83-9877-45107C51FBDE}"/>
              </a:ext>
            </a:extLst>
          </p:cNvPr>
          <p:cNvSpPr txBox="1"/>
          <p:nvPr/>
        </p:nvSpPr>
        <p:spPr>
          <a:xfrm>
            <a:off x="5412147" y="908251"/>
            <a:ext cx="29115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Направления ВСОКО</a:t>
            </a:r>
          </a:p>
        </p:txBody>
      </p:sp>
      <p:sp>
        <p:nvSpPr>
          <p:cNvPr id="23" name="Штриховая стрелка вправо 13">
            <a:extLst>
              <a:ext uri="{FF2B5EF4-FFF2-40B4-BE49-F238E27FC236}">
                <a16:creationId xmlns:a16="http://schemas.microsoft.com/office/drawing/2014/main" id="{121552D3-4EC4-4D24-B781-65FACA1A7776}"/>
              </a:ext>
            </a:extLst>
          </p:cNvPr>
          <p:cNvSpPr/>
          <p:nvPr/>
        </p:nvSpPr>
        <p:spPr>
          <a:xfrm>
            <a:off x="4553030" y="5091562"/>
            <a:ext cx="702266" cy="416893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Штриховая стрелка вправо 14">
            <a:extLst>
              <a:ext uri="{FF2B5EF4-FFF2-40B4-BE49-F238E27FC236}">
                <a16:creationId xmlns:a16="http://schemas.microsoft.com/office/drawing/2014/main" id="{E844BDB3-F980-4194-AF2D-2912E8EC1A9A}"/>
              </a:ext>
            </a:extLst>
          </p:cNvPr>
          <p:cNvSpPr/>
          <p:nvPr/>
        </p:nvSpPr>
        <p:spPr>
          <a:xfrm>
            <a:off x="4532571" y="1976806"/>
            <a:ext cx="722725" cy="460418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Штриховая стрелка вправо 15">
            <a:extLst>
              <a:ext uri="{FF2B5EF4-FFF2-40B4-BE49-F238E27FC236}">
                <a16:creationId xmlns:a16="http://schemas.microsoft.com/office/drawing/2014/main" id="{BE95F87A-D8C9-491F-8232-3BB4F63FF346}"/>
              </a:ext>
            </a:extLst>
          </p:cNvPr>
          <p:cNvSpPr/>
          <p:nvPr/>
        </p:nvSpPr>
        <p:spPr>
          <a:xfrm>
            <a:off x="4532570" y="3521491"/>
            <a:ext cx="722726" cy="412671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CCC33DC-EF03-4BE7-A753-F539E556CF64}"/>
              </a:ext>
            </a:extLst>
          </p:cNvPr>
          <p:cNvSpPr/>
          <p:nvPr/>
        </p:nvSpPr>
        <p:spPr>
          <a:xfrm>
            <a:off x="5377121" y="1831922"/>
            <a:ext cx="3124201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ea typeface="Times New Roman" panose="02020603050405020304" pitchFamily="18" charset="0"/>
              </a:rPr>
              <a:t>- оценка качества образовательных программ;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ea typeface="Times New Roman" panose="02020603050405020304" pitchFamily="18" charset="0"/>
              </a:rPr>
              <a:t>- оценка качества условий реализации образовательных программ;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ea typeface="Times New Roman" panose="02020603050405020304" pitchFamily="18" charset="0"/>
              </a:rPr>
              <a:t>- оценка качества образовательных результатов обучающихся;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ea typeface="Times New Roman" panose="02020603050405020304" pitchFamily="18" charset="0"/>
              </a:rPr>
              <a:t>- удовлетворенность потребителей качеством образования;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ea typeface="Times New Roman" panose="02020603050405020304" pitchFamily="18" charset="0"/>
              </a:rPr>
              <a:t>- оценка качества управления образовательной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27265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879CAD-2020-47A5-86C2-8F55AAC3EA76}"/>
              </a:ext>
            </a:extLst>
          </p:cNvPr>
          <p:cNvSpPr txBox="1"/>
          <p:nvPr/>
        </p:nvSpPr>
        <p:spPr>
          <a:xfrm>
            <a:off x="221400" y="703418"/>
            <a:ext cx="269695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Направления ВСОКО</a:t>
            </a:r>
          </a:p>
        </p:txBody>
      </p:sp>
      <p:sp>
        <p:nvSpPr>
          <p:cNvPr id="3" name="Штриховая стрелка вправо 13">
            <a:extLst>
              <a:ext uri="{FF2B5EF4-FFF2-40B4-BE49-F238E27FC236}">
                <a16:creationId xmlns:a16="http://schemas.microsoft.com/office/drawing/2014/main" id="{105409BE-569A-4962-92CC-B570F6328862}"/>
              </a:ext>
            </a:extLst>
          </p:cNvPr>
          <p:cNvSpPr/>
          <p:nvPr/>
        </p:nvSpPr>
        <p:spPr>
          <a:xfrm>
            <a:off x="2264095" y="5121552"/>
            <a:ext cx="506781" cy="291081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Штриховая стрелка вправо 14">
            <a:extLst>
              <a:ext uri="{FF2B5EF4-FFF2-40B4-BE49-F238E27FC236}">
                <a16:creationId xmlns:a16="http://schemas.microsoft.com/office/drawing/2014/main" id="{F82A8CD5-61A6-408F-BACF-910A551F623C}"/>
              </a:ext>
            </a:extLst>
          </p:cNvPr>
          <p:cNvSpPr/>
          <p:nvPr/>
        </p:nvSpPr>
        <p:spPr>
          <a:xfrm>
            <a:off x="2320387" y="1737570"/>
            <a:ext cx="521546" cy="321471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Штриховая стрелка вправо 15">
            <a:extLst>
              <a:ext uri="{FF2B5EF4-FFF2-40B4-BE49-F238E27FC236}">
                <a16:creationId xmlns:a16="http://schemas.microsoft.com/office/drawing/2014/main" id="{972E64C7-B91C-4D14-9AEF-3DC19F0F3C23}"/>
              </a:ext>
            </a:extLst>
          </p:cNvPr>
          <p:cNvSpPr/>
          <p:nvPr/>
        </p:nvSpPr>
        <p:spPr>
          <a:xfrm>
            <a:off x="2330409" y="2927254"/>
            <a:ext cx="521546" cy="288133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469E6A-097E-4DCC-8378-D56CC5DE0159}"/>
              </a:ext>
            </a:extLst>
          </p:cNvPr>
          <p:cNvSpPr/>
          <p:nvPr/>
        </p:nvSpPr>
        <p:spPr>
          <a:xfrm>
            <a:off x="167962" y="2597678"/>
            <a:ext cx="2379935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b="1">
                <a:ea typeface="Times New Roman" panose="02020603050405020304" pitchFamily="18" charset="0"/>
              </a:rPr>
              <a:t> оценка достижения обучающимися планируемых результатов</a:t>
            </a:r>
          </a:p>
        </p:txBody>
      </p:sp>
      <p:sp>
        <p:nvSpPr>
          <p:cNvPr id="7" name="Штриховая стрелка вправо 15">
            <a:extLst>
              <a:ext uri="{FF2B5EF4-FFF2-40B4-BE49-F238E27FC236}">
                <a16:creationId xmlns:a16="http://schemas.microsoft.com/office/drawing/2014/main" id="{13716CDE-02FE-4C0A-B652-216A7E25A317}"/>
              </a:ext>
            </a:extLst>
          </p:cNvPr>
          <p:cNvSpPr/>
          <p:nvPr/>
        </p:nvSpPr>
        <p:spPr>
          <a:xfrm>
            <a:off x="2287232" y="4126131"/>
            <a:ext cx="521546" cy="288133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5A0EED-B6A9-43F4-B06C-94712CA52F8D}"/>
              </a:ext>
            </a:extLst>
          </p:cNvPr>
          <p:cNvSpPr/>
          <p:nvPr/>
        </p:nvSpPr>
        <p:spPr>
          <a:xfrm>
            <a:off x="2997002" y="1606605"/>
            <a:ext cx="5237238" cy="579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Соответствие требованиям ФГОС, </a:t>
            </a:r>
          </a:p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Актуальность содержанию и действующему законодательству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5EE7FF-16B6-45D6-9769-1312F25E1828}"/>
              </a:ext>
            </a:extLst>
          </p:cNvPr>
          <p:cNvSpPr/>
          <p:nvPr/>
        </p:nvSpPr>
        <p:spPr>
          <a:xfrm>
            <a:off x="2981232" y="2342003"/>
            <a:ext cx="5237238" cy="141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мониторинг сформированности и развития личностных результатов, </a:t>
            </a:r>
          </a:p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мониторинг сформированности метапредметных результатов</a:t>
            </a:r>
          </a:p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мониторинг предметных результатов,</a:t>
            </a:r>
          </a:p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учет ВПР и НИКО,</a:t>
            </a:r>
          </a:p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мониторинг индивидуального прогресса обучающегося в урочной и внеурочной деятельности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1349C0-3950-4522-B0D2-A2D4F3960728}"/>
              </a:ext>
            </a:extLst>
          </p:cNvPr>
          <p:cNvSpPr/>
          <p:nvPr/>
        </p:nvSpPr>
        <p:spPr>
          <a:xfrm>
            <a:off x="2994881" y="3922014"/>
            <a:ext cx="5192966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учет федеральных требований показателей деятельности ОО, подлежащей самообследованию,</a:t>
            </a:r>
          </a:p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учет федеральных требований к содержанию отчета о самообследовании…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B2BD51-83C6-4671-BA85-F881E2C6A01E}"/>
              </a:ext>
            </a:extLst>
          </p:cNvPr>
          <p:cNvSpPr/>
          <p:nvPr/>
        </p:nvSpPr>
        <p:spPr>
          <a:xfrm>
            <a:off x="3004985" y="5097205"/>
            <a:ext cx="5192966" cy="598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внутриорганизационные опросы и анкетирование</a:t>
            </a:r>
          </a:p>
          <a:p>
            <a:pPr>
              <a:buFontTx/>
              <a:buChar char="-"/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учет показателей НОКО</a:t>
            </a:r>
          </a:p>
        </p:txBody>
      </p:sp>
      <p:sp>
        <p:nvSpPr>
          <p:cNvPr id="12" name="Штриховая стрелка вправо 13">
            <a:extLst>
              <a:ext uri="{FF2B5EF4-FFF2-40B4-BE49-F238E27FC236}">
                <a16:creationId xmlns:a16="http://schemas.microsoft.com/office/drawing/2014/main" id="{C9D39CF7-C9E4-49E6-A874-3A857C15C13B}"/>
              </a:ext>
            </a:extLst>
          </p:cNvPr>
          <p:cNvSpPr/>
          <p:nvPr/>
        </p:nvSpPr>
        <p:spPr>
          <a:xfrm>
            <a:off x="7491346" y="5173400"/>
            <a:ext cx="506781" cy="291081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Штриховая стрелка вправо 14">
            <a:extLst>
              <a:ext uri="{FF2B5EF4-FFF2-40B4-BE49-F238E27FC236}">
                <a16:creationId xmlns:a16="http://schemas.microsoft.com/office/drawing/2014/main" id="{B50D6D0C-CA63-49F2-A2F7-771C724FD923}"/>
              </a:ext>
            </a:extLst>
          </p:cNvPr>
          <p:cNvSpPr/>
          <p:nvPr/>
        </p:nvSpPr>
        <p:spPr>
          <a:xfrm>
            <a:off x="7499273" y="1724294"/>
            <a:ext cx="521546" cy="321471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Штриховая стрелка вправо 15">
            <a:extLst>
              <a:ext uri="{FF2B5EF4-FFF2-40B4-BE49-F238E27FC236}">
                <a16:creationId xmlns:a16="http://schemas.microsoft.com/office/drawing/2014/main" id="{ED741453-E8E4-42E5-B8F9-1DBE89425F11}"/>
              </a:ext>
            </a:extLst>
          </p:cNvPr>
          <p:cNvSpPr/>
          <p:nvPr/>
        </p:nvSpPr>
        <p:spPr>
          <a:xfrm>
            <a:off x="7541226" y="2758927"/>
            <a:ext cx="521546" cy="288133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Штриховая стрелка вправо 15">
            <a:extLst>
              <a:ext uri="{FF2B5EF4-FFF2-40B4-BE49-F238E27FC236}">
                <a16:creationId xmlns:a16="http://schemas.microsoft.com/office/drawing/2014/main" id="{83A24D46-A71C-45AD-9D90-FCF0DE93A0A1}"/>
              </a:ext>
            </a:extLst>
          </p:cNvPr>
          <p:cNvSpPr/>
          <p:nvPr/>
        </p:nvSpPr>
        <p:spPr>
          <a:xfrm>
            <a:off x="7429373" y="4271954"/>
            <a:ext cx="521546" cy="288133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F1E401-6C79-4D1F-B2C0-8B5FF747C242}"/>
              </a:ext>
            </a:extLst>
          </p:cNvPr>
          <p:cNvSpPr/>
          <p:nvPr/>
        </p:nvSpPr>
        <p:spPr>
          <a:xfrm>
            <a:off x="2994881" y="6188836"/>
            <a:ext cx="5192966" cy="32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сохранность контингента обучающихся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…</a:t>
            </a:r>
          </a:p>
        </p:txBody>
      </p:sp>
      <p:sp>
        <p:nvSpPr>
          <p:cNvPr id="40" name="Штриховая стрелка вправо 15">
            <a:extLst>
              <a:ext uri="{FF2B5EF4-FFF2-40B4-BE49-F238E27FC236}">
                <a16:creationId xmlns:a16="http://schemas.microsoft.com/office/drawing/2014/main" id="{8A833976-0DBB-42F2-8911-24DB8B60DBA2}"/>
              </a:ext>
            </a:extLst>
          </p:cNvPr>
          <p:cNvSpPr/>
          <p:nvPr/>
        </p:nvSpPr>
        <p:spPr>
          <a:xfrm>
            <a:off x="2264095" y="6223978"/>
            <a:ext cx="521546" cy="288133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EDA67F-C14A-4783-A02A-DE53B33B54B7}"/>
              </a:ext>
            </a:extLst>
          </p:cNvPr>
          <p:cNvSpPr txBox="1"/>
          <p:nvPr/>
        </p:nvSpPr>
        <p:spPr>
          <a:xfrm>
            <a:off x="204716" y="6185004"/>
            <a:ext cx="2332134" cy="54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ea typeface="Times New Roman" panose="02020603050405020304" pitchFamily="18" charset="0"/>
              </a:rPr>
              <a:t>- оценка качества управления ОО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6424FD-78E2-4AD9-8B78-53160977092B}"/>
              </a:ext>
            </a:extLst>
          </p:cNvPr>
          <p:cNvSpPr txBox="1"/>
          <p:nvPr/>
        </p:nvSpPr>
        <p:spPr>
          <a:xfrm>
            <a:off x="259306" y="4754255"/>
            <a:ext cx="2547055" cy="1427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ea typeface="Times New Roman" panose="02020603050405020304" pitchFamily="18" charset="0"/>
              </a:rPr>
              <a:t>- оценка удовлетворенности участников образовательных отношений качеством образования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07194-BF8D-43F7-AF51-FD74E4F82EB7}"/>
              </a:ext>
            </a:extLst>
          </p:cNvPr>
          <p:cNvSpPr txBox="1"/>
          <p:nvPr/>
        </p:nvSpPr>
        <p:spPr>
          <a:xfrm>
            <a:off x="153405" y="3983871"/>
            <a:ext cx="2696953" cy="54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>
                <a:ea typeface="Times New Roman" panose="02020603050405020304" pitchFamily="18" charset="0"/>
              </a:rPr>
              <a:t>- </a:t>
            </a:r>
            <a:r>
              <a:rPr lang="ru-RU" b="1">
                <a:ea typeface="Times New Roman" panose="02020603050405020304" pitchFamily="18" charset="0"/>
              </a:rPr>
              <a:t>оценка условий реализации ОП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BFCBC4-F28B-4E2F-B41A-9B3FECD5FB6D}"/>
              </a:ext>
            </a:extLst>
          </p:cNvPr>
          <p:cNvSpPr txBox="1"/>
          <p:nvPr/>
        </p:nvSpPr>
        <p:spPr>
          <a:xfrm>
            <a:off x="269168" y="1687548"/>
            <a:ext cx="2377434" cy="54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b="1">
                <a:ea typeface="Times New Roman" panose="02020603050405020304" pitchFamily="18" charset="0"/>
              </a:rPr>
              <a:t> оценка </a:t>
            </a:r>
          </a:p>
          <a:p>
            <a:pPr>
              <a:lnSpc>
                <a:spcPct val="80000"/>
              </a:lnSpc>
            </a:pPr>
            <a:r>
              <a:rPr lang="ru-RU" b="1">
                <a:ea typeface="Times New Roman" panose="02020603050405020304" pitchFamily="18" charset="0"/>
              </a:rPr>
              <a:t>реализуемых ОП</a:t>
            </a:r>
          </a:p>
        </p:txBody>
      </p:sp>
    </p:spTree>
    <p:extLst>
      <p:ext uri="{BB962C8B-B14F-4D97-AF65-F5344CB8AC3E}">
        <p14:creationId xmlns:p14="http://schemas.microsoft.com/office/powerpoint/2010/main" val="19513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C94FA3-D0C5-4E10-8389-716ACA6EC03B}"/>
              </a:ext>
            </a:extLst>
          </p:cNvPr>
          <p:cNvSpPr/>
          <p:nvPr/>
        </p:nvSpPr>
        <p:spPr>
          <a:xfrm>
            <a:off x="158210" y="205206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>
                <a:ea typeface="Times New Roman" panose="02020603050405020304" pitchFamily="18" charset="0"/>
              </a:rPr>
              <a:t> оценка реализуемых образовательных программ</a:t>
            </a:r>
          </a:p>
        </p:txBody>
      </p:sp>
      <p:sp>
        <p:nvSpPr>
          <p:cNvPr id="6" name="Штриховая стрелка вправо 14">
            <a:extLst>
              <a:ext uri="{FF2B5EF4-FFF2-40B4-BE49-F238E27FC236}">
                <a16:creationId xmlns:a16="http://schemas.microsoft.com/office/drawing/2014/main" id="{CC13F64D-9FCC-4DFF-98D3-E9B18A3E45E5}"/>
              </a:ext>
            </a:extLst>
          </p:cNvPr>
          <p:cNvSpPr/>
          <p:nvPr/>
        </p:nvSpPr>
        <p:spPr>
          <a:xfrm>
            <a:off x="3065789" y="2113731"/>
            <a:ext cx="521546" cy="321471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652BB1-05ED-4B03-9A5B-9EF35FBE2DD4}"/>
              </a:ext>
            </a:extLst>
          </p:cNvPr>
          <p:cNvSpPr/>
          <p:nvPr/>
        </p:nvSpPr>
        <p:spPr>
          <a:xfrm>
            <a:off x="3772810" y="1968674"/>
            <a:ext cx="4466920" cy="781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 Соответствие требованиям ФГОС, 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 Актуальность содержанию и действующему законодательству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37B6AD-B5A0-4AF0-AD7C-4BE6CB64E459}"/>
              </a:ext>
            </a:extLst>
          </p:cNvPr>
          <p:cNvSpPr/>
          <p:nvPr/>
        </p:nvSpPr>
        <p:spPr>
          <a:xfrm>
            <a:off x="3772810" y="3206456"/>
            <a:ext cx="4466920" cy="198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1. КОНТРОЛЬ РЕАЛИЗАЦИИ ООП / КОНТРОЛЬ ЭФФЕКТИВНОСТИ ПЕДАГОГИЧЕСКОЙ СИСТЕМЫ ОО И ОРГАНИЗАЦИИ </a:t>
            </a:r>
            <a:r>
              <a:rPr lang="ru-RU" sz="1400" dirty="0" smtClean="0">
                <a:solidFill>
                  <a:schemeClr val="tx1"/>
                </a:solidFill>
              </a:rPr>
              <a:t>ОБРАЗОВАТЕЛЬНОЙ ДЕЯТЕЛЬНОСТИ: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работа с мотивированными обучающимися;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 организация и проведение занятий урочной и внеурочной деятельности;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….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 деятельность профессиональных объединений педагогов.</a:t>
            </a:r>
          </a:p>
        </p:txBody>
      </p:sp>
      <p:sp>
        <p:nvSpPr>
          <p:cNvPr id="9" name="Штриховая стрелка вправо 14">
            <a:extLst>
              <a:ext uri="{FF2B5EF4-FFF2-40B4-BE49-F238E27FC236}">
                <a16:creationId xmlns:a16="http://schemas.microsoft.com/office/drawing/2014/main" id="{E8974757-12B8-469B-8AED-3A6733CEEAAB}"/>
              </a:ext>
            </a:extLst>
          </p:cNvPr>
          <p:cNvSpPr/>
          <p:nvPr/>
        </p:nvSpPr>
        <p:spPr>
          <a:xfrm>
            <a:off x="3063200" y="3465952"/>
            <a:ext cx="521546" cy="321471"/>
          </a:xfrm>
          <a:prstGeom prst="stripedRightArrow">
            <a:avLst>
              <a:gd name="adj1" fmla="val 6620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EFC05C-0A96-47E0-A8C4-9C30441E89ED}"/>
              </a:ext>
            </a:extLst>
          </p:cNvPr>
          <p:cNvSpPr/>
          <p:nvPr/>
        </p:nvSpPr>
        <p:spPr>
          <a:xfrm>
            <a:off x="273717" y="346595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ea typeface="Times New Roman" panose="02020603050405020304" pitchFamily="18" charset="0"/>
              </a:rPr>
              <a:t>В РАМКАХ контроля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400C45-4A43-44FA-AD9F-0B6AE391826A}"/>
              </a:ext>
            </a:extLst>
          </p:cNvPr>
          <p:cNvSpPr/>
          <p:nvPr/>
        </p:nvSpPr>
        <p:spPr>
          <a:xfrm>
            <a:off x="3772810" y="5442419"/>
            <a:ext cx="4466920" cy="1004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2. КОНТРОЛЬ РЕАЛИЗАЦИИ ДОПОЛНИТЕЛЬНЫХ ОБРАЗОВАТЕЛЬНЫХ ПРОГРАММ: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качество образовательных программ;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соответствие форм занятий требованиям программы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347A27-A90F-4B34-9ADB-F1B414895172}"/>
              </a:ext>
            </a:extLst>
          </p:cNvPr>
          <p:cNvSpPr txBox="1"/>
          <p:nvPr/>
        </p:nvSpPr>
        <p:spPr>
          <a:xfrm>
            <a:off x="208149" y="761492"/>
            <a:ext cx="269695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Направления ВСОКО</a:t>
            </a:r>
          </a:p>
        </p:txBody>
      </p:sp>
    </p:spTree>
    <p:extLst>
      <p:ext uri="{BB962C8B-B14F-4D97-AF65-F5344CB8AC3E}">
        <p14:creationId xmlns:p14="http://schemas.microsoft.com/office/powerpoint/2010/main" val="35937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5684" cy="852413"/>
          </a:xfrm>
        </p:spPr>
        <p:txBody>
          <a:bodyPr/>
          <a:lstStyle/>
          <a:p>
            <a:pPr algn="r"/>
            <a:r>
              <a:rPr lang="ru-RU" sz="3600" dirty="0" smtClean="0"/>
              <a:t>Пути совершенствования ВСОКО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526" y="1733107"/>
            <a:ext cx="7889358" cy="527374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alt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527" y="1456660"/>
            <a:ext cx="77086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Провести сравнительный анализ целей и задач, заявленных в  </a:t>
            </a:r>
            <a:r>
              <a:rPr lang="ru-RU" sz="3200" dirty="0" smtClean="0"/>
              <a:t>документах/положениях </a:t>
            </a:r>
            <a:r>
              <a:rPr lang="ru-RU" sz="3200" dirty="0"/>
              <a:t>о системе оценки качества образования федерального, регионального и муниципального уровней.</a:t>
            </a:r>
          </a:p>
          <a:p>
            <a:endParaRPr lang="ru-RU" sz="3200" dirty="0"/>
          </a:p>
          <a:p>
            <a:r>
              <a:rPr lang="ru-RU" sz="3200" dirty="0"/>
              <a:t>Определить, какие оценочные процедуры проводятся в вашей ОО в преемственности с ЕСОКО, </a:t>
            </a:r>
            <a:r>
              <a:rPr lang="ru-RU" sz="3200" dirty="0" smtClean="0"/>
              <a:t>РСОКО </a:t>
            </a:r>
            <a:r>
              <a:rPr lang="ru-RU" sz="3200" dirty="0"/>
              <a:t>и </a:t>
            </a:r>
            <a:r>
              <a:rPr lang="ru-RU" sz="3200" dirty="0" smtClean="0"/>
              <a:t>МСОКО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1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3CF2286A-2312-47D3-BE4C-46AD13C325F7}"/>
              </a:ext>
            </a:extLst>
          </p:cNvPr>
          <p:cNvSpPr txBox="1"/>
          <p:nvPr/>
        </p:nvSpPr>
        <p:spPr>
          <a:xfrm>
            <a:off x="446799" y="897307"/>
            <a:ext cx="2785364" cy="5077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just">
              <a:lnSpc>
                <a:spcPct val="80000"/>
              </a:lnSpc>
              <a:spcBef>
                <a:spcPct val="0"/>
              </a:spcBef>
            </a:pPr>
            <a:r>
              <a:rPr lang="ru-RU" sz="2000" b="1" spc="-131">
                <a:solidFill>
                  <a:srgbClr val="1C1C1C"/>
                </a:solidFill>
                <a:latin typeface="+mn-lt"/>
              </a:rPr>
              <a:t>Образовательные</a:t>
            </a:r>
          </a:p>
          <a:p>
            <a:pPr marL="9525" algn="just">
              <a:lnSpc>
                <a:spcPct val="80000"/>
              </a:lnSpc>
              <a:spcBef>
                <a:spcPct val="0"/>
              </a:spcBef>
            </a:pPr>
            <a:r>
              <a:rPr lang="ru-RU" sz="2000" b="1" spc="-131">
                <a:solidFill>
                  <a:srgbClr val="1C1C1C"/>
                </a:solidFill>
                <a:latin typeface="+mn-lt"/>
              </a:rPr>
              <a:t> результаты</a:t>
            </a:r>
            <a:r>
              <a:rPr lang="ru-RU" sz="2000" b="1" spc="-135">
                <a:solidFill>
                  <a:srgbClr val="1C1C1C"/>
                </a:solidFill>
                <a:latin typeface="+mn-lt"/>
              </a:rPr>
              <a:t>  </a:t>
            </a:r>
            <a:endParaRPr sz="2000">
              <a:solidFill>
                <a:srgbClr val="1C1C1C"/>
              </a:solidFill>
              <a:latin typeface="+mn-lt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431B7C6-1CEC-44BE-BA6E-52D8137D8C33}"/>
              </a:ext>
            </a:extLst>
          </p:cNvPr>
          <p:cNvSpPr txBox="1"/>
          <p:nvPr/>
        </p:nvSpPr>
        <p:spPr>
          <a:xfrm>
            <a:off x="1284924" y="5631789"/>
            <a:ext cx="5714792" cy="2215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ts val="1538"/>
              </a:lnSpc>
              <a:spcBef>
                <a:spcPts val="75"/>
              </a:spcBef>
            </a:pPr>
            <a:r>
              <a:rPr lang="ru-RU" sz="2000" b="1" spc="-4">
                <a:solidFill>
                  <a:schemeClr val="accent6">
                    <a:lumMod val="50000"/>
                  </a:schemeClr>
                </a:solidFill>
                <a:latin typeface="+mn-lt"/>
                <a:cs typeface="Arial Black"/>
              </a:rPr>
              <a:t>ПОВЫШЕНИЕ, ОБЪЕКТИВНОСТЬ РЕЗУЛЬТАТОВ</a:t>
            </a:r>
            <a:endParaRPr sz="2000" b="1">
              <a:solidFill>
                <a:schemeClr val="accent6">
                  <a:lumMod val="50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E6F258B5-D87F-476E-990C-3305A3114937}"/>
              </a:ext>
            </a:extLst>
          </p:cNvPr>
          <p:cNvSpPr txBox="1"/>
          <p:nvPr/>
        </p:nvSpPr>
        <p:spPr>
          <a:xfrm>
            <a:off x="3504800" y="4632222"/>
            <a:ext cx="1033097" cy="321722"/>
          </a:xfrm>
          <a:prstGeom prst="rect">
            <a:avLst/>
          </a:prstGeom>
        </p:spPr>
        <p:txBody>
          <a:bodyPr vert="horz" wrap="square" lIns="0" tIns="44291" rIns="0" bIns="0" rtlCol="0">
            <a:spAutoFit/>
          </a:bodyPr>
          <a:lstStyle/>
          <a:p>
            <a:pPr marL="9525" marR="3810">
              <a:spcBef>
                <a:spcPct val="0"/>
              </a:spcBef>
            </a:pPr>
            <a:r>
              <a:rPr lang="ru-RU" b="1" spc="-139">
                <a:latin typeface="+mn-lt"/>
              </a:rPr>
              <a:t>ВЫВОДЫ</a:t>
            </a:r>
            <a:endParaRPr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76544254-9108-4E54-A7F8-E3F666165569}"/>
              </a:ext>
            </a:extLst>
          </p:cNvPr>
          <p:cNvSpPr/>
          <p:nvPr/>
        </p:nvSpPr>
        <p:spPr>
          <a:xfrm rot="16200000">
            <a:off x="4171379" y="1163445"/>
            <a:ext cx="546560" cy="8012462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1D88DF-9CEC-4FB1-8C7F-2D8F11DF134A}"/>
              </a:ext>
            </a:extLst>
          </p:cNvPr>
          <p:cNvSpPr/>
          <p:nvPr/>
        </p:nvSpPr>
        <p:spPr>
          <a:xfrm>
            <a:off x="2866418" y="876104"/>
            <a:ext cx="5516177" cy="98424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32160" indent="-122635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spc="-131">
                <a:solidFill>
                  <a:srgbClr val="1C1C1C"/>
                </a:solidFill>
                <a:latin typeface="+mn-lt"/>
                <a:cs typeface="Arial"/>
              </a:rPr>
              <a:t>Урочной деятельности</a:t>
            </a:r>
            <a:endParaRPr lang="ru-RU">
              <a:solidFill>
                <a:srgbClr val="1C1C1C"/>
              </a:solidFill>
              <a:latin typeface="+mn-lt"/>
              <a:cs typeface="Arial"/>
            </a:endParaRPr>
          </a:p>
          <a:p>
            <a:pPr marL="132160" indent="-122635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spc="-135">
                <a:solidFill>
                  <a:srgbClr val="1C1C1C"/>
                </a:solidFill>
                <a:latin typeface="+mn-lt"/>
                <a:cs typeface="Arial"/>
              </a:rPr>
              <a:t>Внеурочной деятельности</a:t>
            </a:r>
          </a:p>
          <a:p>
            <a:pPr marL="132160" indent="-122635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b="1" spc="-135">
              <a:solidFill>
                <a:srgbClr val="1C1C1C"/>
              </a:solidFill>
              <a:latin typeface="+mn-lt"/>
              <a:cs typeface="Arial"/>
            </a:endParaRPr>
          </a:p>
          <a:p>
            <a:pPr marL="9525" algn="just">
              <a:lnSpc>
                <a:spcPct val="80000"/>
              </a:lnSpc>
              <a:spcBef>
                <a:spcPct val="0"/>
              </a:spcBef>
            </a:pPr>
            <a:endParaRPr lang="ru-RU" b="1" spc="-135">
              <a:solidFill>
                <a:srgbClr val="1C1C1C"/>
              </a:solidFill>
              <a:latin typeface="+mn-lt"/>
              <a:cs typeface="Arial"/>
            </a:endParaRPr>
          </a:p>
          <a:p>
            <a:pPr marL="132160" indent="-122635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spc="-135">
                <a:solidFill>
                  <a:srgbClr val="1C1C1C"/>
                </a:solidFill>
                <a:latin typeface="+mn-lt"/>
                <a:cs typeface="Arial"/>
              </a:rPr>
              <a:t>Дополнительное образование</a:t>
            </a:r>
          </a:p>
          <a:p>
            <a:pPr marL="132160" indent="-122635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spc="-135">
                <a:solidFill>
                  <a:srgbClr val="1C1C1C"/>
                </a:solidFill>
                <a:latin typeface="+mn-lt"/>
                <a:cs typeface="Arial"/>
              </a:rPr>
              <a:t>Итоговая аттестация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E653940-3E67-4ABA-90BA-7A869FBB2335}"/>
              </a:ext>
            </a:extLst>
          </p:cNvPr>
          <p:cNvSpPr txBox="1"/>
          <p:nvPr/>
        </p:nvSpPr>
        <p:spPr>
          <a:xfrm>
            <a:off x="923365" y="2001032"/>
            <a:ext cx="7139839" cy="23121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ct val="80000"/>
              </a:lnSpc>
              <a:spcBef>
                <a:spcPts val="75"/>
              </a:spcBef>
            </a:pPr>
            <a:r>
              <a:rPr lang="ru-RU" b="1" spc="-4" dirty="0">
                <a:solidFill>
                  <a:srgbClr val="1C1C1C"/>
                </a:solidFill>
                <a:latin typeface="+mn-lt"/>
              </a:rPr>
              <a:t>АНАЛИЗ РЕЗУЛЬТАТОВ</a:t>
            </a: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B49A6E2F-849B-4F2E-A46B-EE7660398E43}"/>
              </a:ext>
            </a:extLst>
          </p:cNvPr>
          <p:cNvSpPr/>
          <p:nvPr/>
        </p:nvSpPr>
        <p:spPr>
          <a:xfrm rot="5400000">
            <a:off x="4283080" y="1466847"/>
            <a:ext cx="460365" cy="295275"/>
          </a:xfrm>
          <a:custGeom>
            <a:avLst/>
            <a:gdLst/>
            <a:ahLst/>
            <a:cxnLst/>
            <a:rect l="l" t="t" r="r" b="b"/>
            <a:pathLst>
              <a:path w="763904" h="379729">
                <a:moveTo>
                  <a:pt x="0" y="94868"/>
                </a:moveTo>
                <a:lnTo>
                  <a:pt x="573786" y="94868"/>
                </a:lnTo>
                <a:lnTo>
                  <a:pt x="573786" y="0"/>
                </a:lnTo>
                <a:lnTo>
                  <a:pt x="763524" y="189737"/>
                </a:lnTo>
                <a:lnTo>
                  <a:pt x="573786" y="379475"/>
                </a:lnTo>
                <a:lnTo>
                  <a:pt x="573786" y="284606"/>
                </a:lnTo>
                <a:lnTo>
                  <a:pt x="0" y="284606"/>
                </a:lnTo>
                <a:lnTo>
                  <a:pt x="0" y="94868"/>
                </a:lnTo>
                <a:close/>
              </a:path>
            </a:pathLst>
          </a:custGeom>
          <a:ln w="19811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500">
              <a:solidFill>
                <a:srgbClr val="1C1C1C"/>
              </a:solidFill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7BB10B-91D5-48F3-9969-11782F2D1984}"/>
              </a:ext>
            </a:extLst>
          </p:cNvPr>
          <p:cNvSpPr/>
          <p:nvPr/>
        </p:nvSpPr>
        <p:spPr>
          <a:xfrm>
            <a:off x="520878" y="2512112"/>
            <a:ext cx="1887997" cy="3194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9525" algn="ctr">
              <a:lnSpc>
                <a:spcPct val="80000"/>
              </a:lnSpc>
              <a:spcBef>
                <a:spcPts val="75"/>
              </a:spcBef>
            </a:pPr>
            <a:r>
              <a:rPr lang="ru-RU" spc="-4">
                <a:solidFill>
                  <a:srgbClr val="1C1C1C"/>
                </a:solidFill>
                <a:latin typeface="+mn-lt"/>
              </a:rPr>
              <a:t>ОБУЧАЮЩЕГОСЯ</a:t>
            </a:r>
            <a:endParaRPr lang="ru-RU">
              <a:solidFill>
                <a:srgbClr val="1C1C1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4977FB-2281-4A6F-BD83-CBC30A6D33AC}"/>
              </a:ext>
            </a:extLst>
          </p:cNvPr>
          <p:cNvSpPr/>
          <p:nvPr/>
        </p:nvSpPr>
        <p:spPr>
          <a:xfrm>
            <a:off x="2554474" y="2574505"/>
            <a:ext cx="986670" cy="3194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pc="-4">
                <a:solidFill>
                  <a:srgbClr val="1C1C1C"/>
                </a:solidFill>
                <a:latin typeface="+mn-lt"/>
              </a:rPr>
              <a:t>КЛАССА</a:t>
            </a:r>
            <a:endParaRPr lang="ru-RU">
              <a:solidFill>
                <a:srgbClr val="1C1C1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CAF577-BFFE-475F-9C17-DC3315625D02}"/>
              </a:ext>
            </a:extLst>
          </p:cNvPr>
          <p:cNvSpPr/>
          <p:nvPr/>
        </p:nvSpPr>
        <p:spPr>
          <a:xfrm>
            <a:off x="6999716" y="2575773"/>
            <a:ext cx="1193837" cy="3194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pc="-4">
                <a:solidFill>
                  <a:srgbClr val="1C1C1C"/>
                </a:solidFill>
                <a:latin typeface="+mn-lt"/>
              </a:rPr>
              <a:t>ПЕДАГОГА</a:t>
            </a:r>
            <a:endParaRPr lang="ru-RU">
              <a:solidFill>
                <a:srgbClr val="1C1C1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ED5F07B-E6C1-4759-BC47-13E7BFE54CD0}"/>
              </a:ext>
            </a:extLst>
          </p:cNvPr>
          <p:cNvSpPr/>
          <p:nvPr/>
        </p:nvSpPr>
        <p:spPr>
          <a:xfrm>
            <a:off x="3706880" y="2608917"/>
            <a:ext cx="3021260" cy="3194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pc="-4">
                <a:solidFill>
                  <a:srgbClr val="1C1C1C"/>
                </a:solidFill>
                <a:latin typeface="+mn-lt"/>
              </a:rPr>
              <a:t>КЛАССА НА УРОВНЕ ШКОЛЫ </a:t>
            </a:r>
            <a:endParaRPr lang="ru-RU">
              <a:solidFill>
                <a:srgbClr val="1C1C1C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37CC6D9-603E-47B7-BE2D-67D2AF658716}"/>
              </a:ext>
            </a:extLst>
          </p:cNvPr>
          <p:cNvCxnSpPr/>
          <p:nvPr/>
        </p:nvCxnSpPr>
        <p:spPr>
          <a:xfrm>
            <a:off x="5195599" y="2243165"/>
            <a:ext cx="2290296" cy="27834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E815615-BAE4-43E7-BD50-BC4FF0F99BE4}"/>
              </a:ext>
            </a:extLst>
          </p:cNvPr>
          <p:cNvCxnSpPr/>
          <p:nvPr/>
        </p:nvCxnSpPr>
        <p:spPr>
          <a:xfrm>
            <a:off x="4663282" y="2286923"/>
            <a:ext cx="629236" cy="2555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96BCBFD-7F3F-4107-998B-398D5E1FEFEB}"/>
              </a:ext>
            </a:extLst>
          </p:cNvPr>
          <p:cNvCxnSpPr>
            <a:endCxn id="12" idx="0"/>
          </p:cNvCxnSpPr>
          <p:nvPr/>
        </p:nvCxnSpPr>
        <p:spPr>
          <a:xfrm flipH="1">
            <a:off x="1464877" y="2260852"/>
            <a:ext cx="2297498" cy="25126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EB4B7BB-54B2-4031-A570-FD7C741C809A}"/>
              </a:ext>
            </a:extLst>
          </p:cNvPr>
          <p:cNvCxnSpPr>
            <a:endCxn id="13" idx="0"/>
          </p:cNvCxnSpPr>
          <p:nvPr/>
        </p:nvCxnSpPr>
        <p:spPr>
          <a:xfrm flipH="1">
            <a:off x="3047809" y="2301646"/>
            <a:ext cx="1215714" cy="27285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Левая фигурная скобка 19">
            <a:extLst>
              <a:ext uri="{FF2B5EF4-FFF2-40B4-BE49-F238E27FC236}">
                <a16:creationId xmlns:a16="http://schemas.microsoft.com/office/drawing/2014/main" id="{0AFF9864-4DF6-4109-9178-214ADF2DC1A7}"/>
              </a:ext>
            </a:extLst>
          </p:cNvPr>
          <p:cNvSpPr/>
          <p:nvPr/>
        </p:nvSpPr>
        <p:spPr>
          <a:xfrm rot="16200000">
            <a:off x="3995282" y="-1033056"/>
            <a:ext cx="533759" cy="8015221"/>
          </a:xfrm>
          <a:prstGeom prst="leftBrace">
            <a:avLst>
              <a:gd name="adj1" fmla="val 8333"/>
              <a:gd name="adj2" fmla="val 49789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F60123A-4A4B-4D7D-A294-71CAD4AC6601}"/>
              </a:ext>
            </a:extLst>
          </p:cNvPr>
          <p:cNvSpPr txBox="1"/>
          <p:nvPr/>
        </p:nvSpPr>
        <p:spPr>
          <a:xfrm>
            <a:off x="88900" y="4524949"/>
            <a:ext cx="2611147" cy="598721"/>
          </a:xfrm>
          <a:prstGeom prst="rect">
            <a:avLst/>
          </a:prstGeom>
        </p:spPr>
        <p:txBody>
          <a:bodyPr vert="horz" wrap="square" lIns="0" tIns="44291" rIns="0" bIns="0" rtlCol="0">
            <a:spAutoFit/>
          </a:bodyPr>
          <a:lstStyle/>
          <a:p>
            <a:pPr marL="9525" marR="3810" algn="ctr">
              <a:spcBef>
                <a:spcPct val="0"/>
              </a:spcBef>
            </a:pPr>
            <a:r>
              <a:rPr lang="ru-RU" b="1" spc="-139">
                <a:latin typeface="+mn-lt"/>
              </a:rPr>
              <a:t>ИСПОЛЬЗОВАНИЕ  РЕЗУЛЬТАТОВ</a:t>
            </a:r>
            <a:endParaRPr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1F1312F8-6A9A-4987-AC16-3437B3395650}"/>
              </a:ext>
            </a:extLst>
          </p:cNvPr>
          <p:cNvSpPr txBox="1"/>
          <p:nvPr/>
        </p:nvSpPr>
        <p:spPr>
          <a:xfrm>
            <a:off x="5227140" y="4493722"/>
            <a:ext cx="3182608" cy="598721"/>
          </a:xfrm>
          <a:prstGeom prst="rect">
            <a:avLst/>
          </a:prstGeom>
        </p:spPr>
        <p:txBody>
          <a:bodyPr vert="horz" wrap="square" lIns="0" tIns="44291" rIns="0" bIns="0" rtlCol="0">
            <a:spAutoFit/>
          </a:bodyPr>
          <a:lstStyle/>
          <a:p>
            <a:pPr marL="9525" marR="3810" algn="ctr">
              <a:spcBef>
                <a:spcPct val="0"/>
              </a:spcBef>
            </a:pPr>
            <a:r>
              <a:rPr lang="ru-RU" b="1" spc="-139">
                <a:latin typeface="+mn-lt"/>
              </a:rPr>
              <a:t>ДЕЯТЕЛЬНОСТЬ  </a:t>
            </a:r>
          </a:p>
          <a:p>
            <a:pPr marL="9525" marR="3810" algn="ctr">
              <a:spcBef>
                <a:spcPct val="0"/>
              </a:spcBef>
            </a:pPr>
            <a:r>
              <a:rPr lang="ru-RU" b="1" spc="-139">
                <a:latin typeface="+mn-lt"/>
              </a:rPr>
              <a:t>ПЕДАГОГОГИЧЕСКОГО КОЛЛЕКТИВА</a:t>
            </a:r>
            <a:endParaRPr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07D83B15-F270-4BBE-B02F-9E2647AA5A79}"/>
              </a:ext>
            </a:extLst>
          </p:cNvPr>
          <p:cNvSpPr/>
          <p:nvPr/>
        </p:nvSpPr>
        <p:spPr>
          <a:xfrm>
            <a:off x="2642272" y="4681910"/>
            <a:ext cx="572929" cy="284798"/>
          </a:xfrm>
          <a:custGeom>
            <a:avLst/>
            <a:gdLst/>
            <a:ahLst/>
            <a:cxnLst/>
            <a:rect l="l" t="t" r="r" b="b"/>
            <a:pathLst>
              <a:path w="763904" h="379729">
                <a:moveTo>
                  <a:pt x="0" y="94868"/>
                </a:moveTo>
                <a:lnTo>
                  <a:pt x="573786" y="94868"/>
                </a:lnTo>
                <a:lnTo>
                  <a:pt x="573786" y="0"/>
                </a:lnTo>
                <a:lnTo>
                  <a:pt x="763524" y="189737"/>
                </a:lnTo>
                <a:lnTo>
                  <a:pt x="573786" y="379475"/>
                </a:lnTo>
                <a:lnTo>
                  <a:pt x="573786" y="284606"/>
                </a:lnTo>
                <a:lnTo>
                  <a:pt x="0" y="284606"/>
                </a:lnTo>
                <a:lnTo>
                  <a:pt x="0" y="94868"/>
                </a:lnTo>
                <a:close/>
              </a:path>
            </a:pathLst>
          </a:custGeom>
          <a:ln w="19811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>
              <a:spcBef>
                <a:spcPct val="0"/>
              </a:spcBef>
            </a:pPr>
            <a:endParaRPr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2AE847B1-4804-467E-9CFC-D115961E23C2}"/>
              </a:ext>
            </a:extLst>
          </p:cNvPr>
          <p:cNvSpPr/>
          <p:nvPr/>
        </p:nvSpPr>
        <p:spPr>
          <a:xfrm>
            <a:off x="4631752" y="4692527"/>
            <a:ext cx="572929" cy="284798"/>
          </a:xfrm>
          <a:custGeom>
            <a:avLst/>
            <a:gdLst/>
            <a:ahLst/>
            <a:cxnLst/>
            <a:rect l="l" t="t" r="r" b="b"/>
            <a:pathLst>
              <a:path w="763904" h="379729">
                <a:moveTo>
                  <a:pt x="0" y="94868"/>
                </a:moveTo>
                <a:lnTo>
                  <a:pt x="573786" y="94868"/>
                </a:lnTo>
                <a:lnTo>
                  <a:pt x="573786" y="0"/>
                </a:lnTo>
                <a:lnTo>
                  <a:pt x="763524" y="189737"/>
                </a:lnTo>
                <a:lnTo>
                  <a:pt x="573786" y="379475"/>
                </a:lnTo>
                <a:lnTo>
                  <a:pt x="573786" y="284606"/>
                </a:lnTo>
                <a:lnTo>
                  <a:pt x="0" y="284606"/>
                </a:lnTo>
                <a:lnTo>
                  <a:pt x="0" y="94868"/>
                </a:lnTo>
                <a:close/>
              </a:path>
            </a:pathLst>
          </a:custGeom>
          <a:ln w="19811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>
              <a:spcBef>
                <a:spcPct val="0"/>
              </a:spcBef>
            </a:pPr>
            <a:endParaRPr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4A200FB5-1CA4-4925-9F0B-BCEF40414227}"/>
              </a:ext>
            </a:extLst>
          </p:cNvPr>
          <p:cNvSpPr/>
          <p:nvPr/>
        </p:nvSpPr>
        <p:spPr>
          <a:xfrm rot="16200000">
            <a:off x="2396431" y="987283"/>
            <a:ext cx="314837" cy="548025"/>
          </a:xfrm>
          <a:prstGeom prst="downArrow">
            <a:avLst/>
          </a:prstGeom>
          <a:solidFill>
            <a:srgbClr val="DB5F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297C74EA-504E-4999-882C-33AC8FD24496}"/>
              </a:ext>
            </a:extLst>
          </p:cNvPr>
          <p:cNvSpPr txBox="1"/>
          <p:nvPr/>
        </p:nvSpPr>
        <p:spPr>
          <a:xfrm>
            <a:off x="1896407" y="3937079"/>
            <a:ext cx="4731508" cy="271837"/>
          </a:xfrm>
          <a:prstGeom prst="rect">
            <a:avLst/>
          </a:prstGeom>
        </p:spPr>
        <p:txBody>
          <a:bodyPr vert="horz" wrap="square" lIns="0" tIns="44291" rIns="0" bIns="0" rtlCol="0">
            <a:spAutoFit/>
          </a:bodyPr>
          <a:lstStyle/>
          <a:p>
            <a:pPr marR="3810" algn="ctr">
              <a:lnSpc>
                <a:spcPct val="80000"/>
              </a:lnSpc>
            </a:pPr>
            <a:r>
              <a:rPr lang="ru-RU" b="1" spc="-139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/>
              </a:rPr>
              <a:t>ОБЕСПЕЧЕНИЕ ФУНКЦИОНИРОВАНИЕ ВСОКО </a:t>
            </a:r>
            <a:endParaRPr dirty="0">
              <a:solidFill>
                <a:schemeClr val="accent6">
                  <a:lumMod val="7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21160-7E16-45D4-8956-BF3F27E6CA96}"/>
              </a:ext>
            </a:extLst>
          </p:cNvPr>
          <p:cNvSpPr txBox="1"/>
          <p:nvPr/>
        </p:nvSpPr>
        <p:spPr>
          <a:xfrm>
            <a:off x="347386" y="3351286"/>
            <a:ext cx="7829550" cy="4870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80000"/>
              </a:lnSpc>
              <a:spcAft>
                <a:spcPct val="350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Переход от роста количества диагностик к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3400">
              <a:lnSpc>
                <a:spcPct val="8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повышению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качества работы с результатами</a:t>
            </a:r>
          </a:p>
        </p:txBody>
      </p:sp>
    </p:spTree>
    <p:extLst>
      <p:ext uri="{BB962C8B-B14F-4D97-AF65-F5344CB8AC3E}">
        <p14:creationId xmlns:p14="http://schemas.microsoft.com/office/powerpoint/2010/main" val="4378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B50B7A-A6C4-4C55-9B48-78ED4FD2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12037"/>
            <a:ext cx="6457950" cy="969771"/>
          </a:xfrm>
        </p:spPr>
        <p:txBody>
          <a:bodyPr/>
          <a:lstStyle/>
          <a:p>
            <a:r>
              <a:rPr lang="ru-RU" dirty="0"/>
              <a:t>Новизна подходов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81A588D-A51A-4013-AE49-BD8F73D0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85" y="2900212"/>
            <a:ext cx="4394534" cy="30180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175" dirty="0">
                <a:latin typeface="Calibri" panose="020F0502020204030204" pitchFamily="34" charset="0"/>
                <a:cs typeface="Calibri" panose="020F0502020204030204" pitchFamily="34" charset="0"/>
              </a:rPr>
              <a:t>1. Мониторинг динамики освоения ООП – успеваемость, ГИА</a:t>
            </a:r>
          </a:p>
          <a:p>
            <a:pPr marL="0" indent="0">
              <a:buNone/>
            </a:pPr>
            <a:r>
              <a:rPr lang="ru-RU" sz="2175" dirty="0">
                <a:latin typeface="Calibri" panose="020F0502020204030204" pitchFamily="34" charset="0"/>
                <a:cs typeface="Calibri" panose="020F0502020204030204" pitchFamily="34" charset="0"/>
              </a:rPr>
              <a:t>2. Мониторинг личностного развития – портфолио, наблюдения, псих-</a:t>
            </a:r>
            <a:r>
              <a:rPr lang="ru-RU" sz="2175" dirty="0" err="1">
                <a:latin typeface="Calibri" panose="020F0502020204030204" pitchFamily="34" charset="0"/>
                <a:cs typeface="Calibri" panose="020F0502020204030204" pitchFamily="34" charset="0"/>
              </a:rPr>
              <a:t>пед</a:t>
            </a:r>
            <a:r>
              <a:rPr lang="ru-RU" sz="2175" dirty="0">
                <a:latin typeface="Calibri" panose="020F0502020204030204" pitchFamily="34" charset="0"/>
                <a:cs typeface="Calibri" panose="020F0502020204030204" pitchFamily="34" charset="0"/>
              </a:rPr>
              <a:t>. диагностика</a:t>
            </a:r>
          </a:p>
          <a:p>
            <a:pPr marL="0" indent="0">
              <a:buNone/>
            </a:pPr>
            <a:r>
              <a:rPr lang="ru-RU" sz="2175" dirty="0">
                <a:latin typeface="Calibri" panose="020F0502020204030204" pitchFamily="34" charset="0"/>
                <a:cs typeface="Calibri" panose="020F0502020204030204" pitchFamily="34" charset="0"/>
              </a:rPr>
              <a:t>3. Мониторинг сформированности УУД</a:t>
            </a:r>
          </a:p>
          <a:p>
            <a:pPr marL="0" indent="0">
              <a:buNone/>
            </a:pPr>
            <a:r>
              <a:rPr lang="ru-RU" sz="2175" dirty="0">
                <a:latin typeface="Calibri" panose="020F0502020204030204" pitchFamily="34" charset="0"/>
                <a:cs typeface="Calibri" panose="020F0502020204030204" pitchFamily="34" charset="0"/>
              </a:rPr>
              <a:t>4. Мониторинг физического развития и физической подготовленности</a:t>
            </a:r>
          </a:p>
          <a:p>
            <a:pPr marL="0" indent="0">
              <a:buNone/>
            </a:pPr>
            <a:r>
              <a:rPr lang="ru-RU" sz="2175" dirty="0">
                <a:latin typeface="Calibri" panose="020F0502020204030204" pitchFamily="34" charset="0"/>
                <a:cs typeface="Calibri" panose="020F0502020204030204" pitchFamily="34" charset="0"/>
              </a:rPr>
              <a:t>5. Мониторинг здоровья</a:t>
            </a:r>
          </a:p>
          <a:p>
            <a:pPr marL="0" indent="0">
              <a:buNone/>
            </a:pPr>
            <a:r>
              <a:rPr lang="ru-RU" sz="2175" dirty="0">
                <a:latin typeface="Calibri" panose="020F0502020204030204" pitchFamily="34" charset="0"/>
                <a:cs typeface="Calibri" panose="020F0502020204030204" pitchFamily="34" charset="0"/>
              </a:rPr>
              <a:t>6. Мониторинг развития условий</a:t>
            </a:r>
          </a:p>
          <a:p>
            <a:pPr marL="0" indent="0">
              <a:buNone/>
            </a:pPr>
            <a:r>
              <a:rPr lang="ru-RU" sz="2175" dirty="0">
                <a:latin typeface="Calibri" panose="020F0502020204030204" pitchFamily="34" charset="0"/>
                <a:cs typeface="Calibri" panose="020F0502020204030204" pitchFamily="34" charset="0"/>
              </a:rPr>
              <a:t>7. Мониторинг удовлетворенности участников образовательных отношений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CCC97B-7761-44BA-B086-413D78B23D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99412" y="2156222"/>
            <a:ext cx="4040981" cy="479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Обязательные мониторинги по ФГОС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93F0BF9-CADC-4274-A341-4A1D1AC166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01828" y="2156222"/>
            <a:ext cx="4042172" cy="479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Мониторинги в </a:t>
            </a:r>
            <a:r>
              <a:rPr lang="ru-RU" sz="2000" b="1" dirty="0" smtClean="0"/>
              <a:t>рамках</a:t>
            </a:r>
          </a:p>
          <a:p>
            <a:pPr marL="0" indent="0">
              <a:buNone/>
            </a:pPr>
            <a:r>
              <a:rPr lang="ru-RU" sz="2000" b="1" dirty="0" smtClean="0"/>
              <a:t>модели </a:t>
            </a:r>
            <a:r>
              <a:rPr lang="ru-RU" sz="2000" b="1" dirty="0"/>
              <a:t>развития ВСОКО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78071C5-B7A2-4A5D-8CC7-B27D6DFE97E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103020" y="2974626"/>
            <a:ext cx="3264804" cy="243056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75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Результаты ВПР и региональных диагностик</a:t>
            </a:r>
          </a:p>
          <a:p>
            <a:pPr marL="0" indent="0">
              <a:buNone/>
            </a:pPr>
            <a:endParaRPr lang="ru-RU" sz="2475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75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остальное – для «объяснения» причин низких результатов или констатации факторов стабильных и высоких результатов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79F421F7-F420-4D63-B0FC-15B8C972661C}"/>
              </a:ext>
            </a:extLst>
          </p:cNvPr>
          <p:cNvSpPr/>
          <p:nvPr/>
        </p:nvSpPr>
        <p:spPr>
          <a:xfrm>
            <a:off x="3492166" y="2636044"/>
            <a:ext cx="1416719" cy="215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ru-RU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id="{0E634BD9-672B-4372-9E3D-7DF50AD034C5}"/>
              </a:ext>
            </a:extLst>
          </p:cNvPr>
          <p:cNvSpPr/>
          <p:nvPr/>
        </p:nvSpPr>
        <p:spPr>
          <a:xfrm>
            <a:off x="3708735" y="2420390"/>
            <a:ext cx="1393094" cy="2156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ru-RU" sz="135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15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86E0B-529B-4425-B7AC-86196758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/>
              <a:t>П</a:t>
            </a:r>
            <a:r>
              <a:rPr lang="ru-RU" sz="3600" dirty="0" smtClean="0"/>
              <a:t>ути совершенствования ВСОКО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ACF0DA-4039-42B0-9592-96BC5FCD8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6512"/>
            <a:ext cx="7620000" cy="4274288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sz="2800" dirty="0">
                <a:latin typeface="Roboto"/>
              </a:rPr>
              <a:t>Учет данных ВПР и региональных диагностик</a:t>
            </a:r>
          </a:p>
          <a:p>
            <a:pPr algn="l">
              <a:buFont typeface="+mj-lt"/>
              <a:buAutoNum type="arabicPeriod"/>
            </a:pPr>
            <a:r>
              <a:rPr lang="ru-RU" sz="2800" dirty="0">
                <a:latin typeface="Roboto"/>
              </a:rPr>
              <a:t>Оценочные компетенции педагогов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Roboto"/>
              </a:rPr>
              <a:t>Изменения в </a:t>
            </a:r>
            <a:r>
              <a:rPr lang="ru-RU" sz="2800" dirty="0" smtClean="0">
                <a:latin typeface="Roboto"/>
              </a:rPr>
              <a:t>контрольно-оценочных процедурах ВСОКО</a:t>
            </a:r>
            <a:endParaRPr lang="ru-RU" sz="2800" dirty="0">
              <a:latin typeface="Roboto"/>
            </a:endParaRPr>
          </a:p>
          <a:p>
            <a:pPr algn="l">
              <a:buFont typeface="+mj-lt"/>
              <a:buAutoNum type="arabicPeriod"/>
            </a:pPr>
            <a:r>
              <a:rPr lang="ru-RU" sz="2800" dirty="0">
                <a:latin typeface="Roboto"/>
              </a:rPr>
              <a:t>Функциональная грамотность как предмет </a:t>
            </a:r>
            <a:r>
              <a:rPr lang="ru-RU" sz="2800" dirty="0" smtClean="0">
                <a:latin typeface="Roboto"/>
              </a:rPr>
              <a:t>ВСОКО</a:t>
            </a:r>
            <a:endParaRPr lang="ru-RU" sz="28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540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совершенствования </a:t>
            </a:r>
            <a:r>
              <a:rPr lang="ru-RU" dirty="0" smtClean="0"/>
              <a:t>ВСОКО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17638"/>
            <a:ext cx="8499944" cy="498316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300" u="sng" dirty="0" smtClean="0">
                <a:solidFill>
                  <a:srgbClr val="C00000"/>
                </a:solidFill>
              </a:rPr>
              <a:t>Необходимо:</a:t>
            </a:r>
          </a:p>
          <a:p>
            <a:pPr marL="114300" indent="0" algn="just">
              <a:buNone/>
            </a:pPr>
            <a:r>
              <a:rPr lang="ru-RU" sz="2300" dirty="0" smtClean="0"/>
              <a:t>    -привести </a:t>
            </a:r>
            <a:r>
              <a:rPr lang="ru-RU" sz="2300" dirty="0"/>
              <a:t>в порядок локальные акты</a:t>
            </a:r>
          </a:p>
          <a:p>
            <a:pPr marL="114300" indent="0" algn="just">
              <a:buNone/>
            </a:pPr>
            <a:r>
              <a:rPr lang="ru-RU" sz="2300" dirty="0"/>
              <a:t>    -соотнести ВСОКО и </a:t>
            </a:r>
            <a:r>
              <a:rPr lang="ru-RU" sz="2300" dirty="0" err="1"/>
              <a:t>внутришкольный</a:t>
            </a:r>
            <a:r>
              <a:rPr lang="ru-RU" sz="2300" dirty="0"/>
              <a:t> (административный) контроль</a:t>
            </a:r>
          </a:p>
          <a:p>
            <a:pPr marL="114300" indent="0" algn="just">
              <a:buNone/>
            </a:pPr>
            <a:r>
              <a:rPr lang="ru-RU" sz="2300" dirty="0"/>
              <a:t>    -разработать оценочный блок ООП в единстве с подходами к ВСОКО</a:t>
            </a:r>
          </a:p>
          <a:p>
            <a:pPr marL="114300" indent="0" algn="just">
              <a:buNone/>
            </a:pPr>
            <a:r>
              <a:rPr lang="ru-RU" sz="2300" dirty="0"/>
              <a:t>    -простроить систему промежуточной аттестации и текущего контроля</a:t>
            </a:r>
          </a:p>
          <a:p>
            <a:pPr marL="114300" indent="0" algn="just">
              <a:buNone/>
            </a:pPr>
            <a:r>
              <a:rPr lang="ru-RU" sz="2300" dirty="0"/>
              <a:t>    -наладить учет индивидуальных достижений обучающихся в соответствии с ФГОС</a:t>
            </a:r>
          </a:p>
          <a:p>
            <a:pPr marL="114300" indent="0" algn="just">
              <a:buNone/>
            </a:pPr>
            <a:r>
              <a:rPr lang="ru-RU" sz="2300" dirty="0"/>
              <a:t>    -расширить используемые оценочные процедуры и шкалы</a:t>
            </a:r>
          </a:p>
          <a:p>
            <a:pPr marL="114300" indent="0" algn="just">
              <a:buNone/>
            </a:pPr>
            <a:r>
              <a:rPr lang="ru-RU" sz="2300" dirty="0"/>
              <a:t>    -запустить методические проекты педагогов по адаптации текущего контроля к содержанию международных сопоставительных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1009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3359" y="1268413"/>
            <a:ext cx="8138161" cy="49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Указ Президента Российской Федерации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от 07 мая 2018 года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«Правительству Российской Федерации при разработке национального проекта в сфере образования исходить из того, что в 2024 году необходимо обеспечить достижение  следующих целей и целевых показателей: … обеспечение глобальной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конкурентоспособности российского образования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вхождение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Российской Федерации в число 10 ведущих стран мира </a:t>
            </a:r>
            <a:r>
              <a:rPr kumimoji="0" lang="ru-RU" alt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 качеству общего образования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»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EE8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Рисунок 2" descr="https://cdn.promdevelop.ru/wp-content/uploads/2018/01/rossiyskiy_krasnyy_krest_v.puti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62" y="692150"/>
            <a:ext cx="1730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>
            <a:extLst>
              <a:ext uri="{FF2B5EF4-FFF2-40B4-BE49-F238E27FC236}">
                <a16:creationId xmlns:a16="http://schemas.microsoft.com/office/drawing/2014/main" id="{2BB765B8-9E31-4104-91D0-51CC4B7309BE}"/>
              </a:ext>
            </a:extLst>
          </p:cNvPr>
          <p:cNvSpPr txBox="1"/>
          <p:nvPr/>
        </p:nvSpPr>
        <p:spPr>
          <a:xfrm>
            <a:off x="360528" y="6218523"/>
            <a:ext cx="216360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ru-RU" sz="1200" spc="-8">
                <a:latin typeface="+mn-lt"/>
                <a:cs typeface="Arial"/>
              </a:rPr>
              <a:t>…..</a:t>
            </a:r>
            <a:endParaRPr sz="1200">
              <a:latin typeface="+mn-lt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C1F5FA0-1CBE-4F0B-B0E2-1CBA6D26DD54}"/>
              </a:ext>
            </a:extLst>
          </p:cNvPr>
          <p:cNvSpPr/>
          <p:nvPr/>
        </p:nvSpPr>
        <p:spPr>
          <a:xfrm>
            <a:off x="349258" y="3844626"/>
            <a:ext cx="21717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b="1">
              <a:latin typeface="+mn-lt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9B19C0A0-1A92-4F82-A8DF-896F4A0DF67D}"/>
              </a:ext>
            </a:extLst>
          </p:cNvPr>
          <p:cNvSpPr/>
          <p:nvPr/>
        </p:nvSpPr>
        <p:spPr>
          <a:xfrm>
            <a:off x="3041379" y="3875449"/>
            <a:ext cx="21717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b="1">
              <a:latin typeface="+mn-lt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AC46EB5-F0FB-4103-9558-967B70A2ADE3}"/>
              </a:ext>
            </a:extLst>
          </p:cNvPr>
          <p:cNvSpPr/>
          <p:nvPr/>
        </p:nvSpPr>
        <p:spPr>
          <a:xfrm>
            <a:off x="5909977" y="3844626"/>
            <a:ext cx="21717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lang="ru-RU" b="1">
              <a:latin typeface="+mn-lt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5CD52C89-B39F-4C7E-91A1-B653A4AB8075}"/>
              </a:ext>
            </a:extLst>
          </p:cNvPr>
          <p:cNvSpPr/>
          <p:nvPr/>
        </p:nvSpPr>
        <p:spPr>
          <a:xfrm>
            <a:off x="83223" y="4019287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69">
                <a:moveTo>
                  <a:pt x="231952" y="0"/>
                </a:moveTo>
                <a:lnTo>
                  <a:pt x="100291" y="131699"/>
                </a:lnTo>
                <a:lnTo>
                  <a:pt x="30492" y="61849"/>
                </a:lnTo>
                <a:lnTo>
                  <a:pt x="0" y="92329"/>
                </a:lnTo>
                <a:lnTo>
                  <a:pt x="99021" y="191388"/>
                </a:lnTo>
                <a:lnTo>
                  <a:pt x="261188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90629DE0-763A-450A-93E8-6C7A31A39F01}"/>
              </a:ext>
            </a:extLst>
          </p:cNvPr>
          <p:cNvSpPr/>
          <p:nvPr/>
        </p:nvSpPr>
        <p:spPr>
          <a:xfrm>
            <a:off x="73068" y="4703585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70">
                <a:moveTo>
                  <a:pt x="231952" y="0"/>
                </a:moveTo>
                <a:lnTo>
                  <a:pt x="100291" y="131699"/>
                </a:lnTo>
                <a:lnTo>
                  <a:pt x="30492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88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B341FFBB-B003-46F4-8EE3-8AEBB995D396}"/>
              </a:ext>
            </a:extLst>
          </p:cNvPr>
          <p:cNvSpPr/>
          <p:nvPr/>
        </p:nvSpPr>
        <p:spPr>
          <a:xfrm>
            <a:off x="73068" y="5249276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70">
                <a:moveTo>
                  <a:pt x="231952" y="0"/>
                </a:moveTo>
                <a:lnTo>
                  <a:pt x="100291" y="131699"/>
                </a:lnTo>
                <a:lnTo>
                  <a:pt x="30492" y="61849"/>
                </a:lnTo>
                <a:lnTo>
                  <a:pt x="0" y="92329"/>
                </a:lnTo>
                <a:lnTo>
                  <a:pt x="99021" y="191388"/>
                </a:lnTo>
                <a:lnTo>
                  <a:pt x="261188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7ACDE1EA-7B54-4BDB-8E2E-97210E592180}"/>
              </a:ext>
            </a:extLst>
          </p:cNvPr>
          <p:cNvSpPr/>
          <p:nvPr/>
        </p:nvSpPr>
        <p:spPr>
          <a:xfrm>
            <a:off x="98609" y="6252431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70">
                <a:moveTo>
                  <a:pt x="231952" y="0"/>
                </a:moveTo>
                <a:lnTo>
                  <a:pt x="100291" y="131699"/>
                </a:lnTo>
                <a:lnTo>
                  <a:pt x="30492" y="61849"/>
                </a:lnTo>
                <a:lnTo>
                  <a:pt x="0" y="92329"/>
                </a:lnTo>
                <a:lnTo>
                  <a:pt x="99021" y="191389"/>
                </a:lnTo>
                <a:lnTo>
                  <a:pt x="261188" y="29210"/>
                </a:lnTo>
                <a:lnTo>
                  <a:pt x="231952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5E093AAC-CF47-445A-8767-30285F9D388C}"/>
              </a:ext>
            </a:extLst>
          </p:cNvPr>
          <p:cNvSpPr/>
          <p:nvPr/>
        </p:nvSpPr>
        <p:spPr>
          <a:xfrm>
            <a:off x="2775345" y="4006896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69">
                <a:moveTo>
                  <a:pt x="232028" y="0"/>
                </a:moveTo>
                <a:lnTo>
                  <a:pt x="10032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60" y="191388"/>
                </a:lnTo>
                <a:lnTo>
                  <a:pt x="261238" y="29210"/>
                </a:lnTo>
                <a:lnTo>
                  <a:pt x="232028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B3F14E4E-B7B1-4B48-BD86-AB264C03F79E}"/>
              </a:ext>
            </a:extLst>
          </p:cNvPr>
          <p:cNvSpPr/>
          <p:nvPr/>
        </p:nvSpPr>
        <p:spPr>
          <a:xfrm>
            <a:off x="2776963" y="4481395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70">
                <a:moveTo>
                  <a:pt x="232028" y="0"/>
                </a:moveTo>
                <a:lnTo>
                  <a:pt x="100329" y="131698"/>
                </a:lnTo>
                <a:lnTo>
                  <a:pt x="30479" y="61848"/>
                </a:lnTo>
                <a:lnTo>
                  <a:pt x="0" y="92328"/>
                </a:lnTo>
                <a:lnTo>
                  <a:pt x="99060" y="191388"/>
                </a:lnTo>
                <a:lnTo>
                  <a:pt x="261238" y="29209"/>
                </a:lnTo>
                <a:lnTo>
                  <a:pt x="232028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7F8F072E-F4ED-45C1-9DF3-068C6227AFF6}"/>
              </a:ext>
            </a:extLst>
          </p:cNvPr>
          <p:cNvSpPr/>
          <p:nvPr/>
        </p:nvSpPr>
        <p:spPr>
          <a:xfrm>
            <a:off x="2755696" y="5648252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70">
                <a:moveTo>
                  <a:pt x="232028" y="0"/>
                </a:moveTo>
                <a:lnTo>
                  <a:pt x="100329" y="131699"/>
                </a:lnTo>
                <a:lnTo>
                  <a:pt x="30479" y="61849"/>
                </a:lnTo>
                <a:lnTo>
                  <a:pt x="0" y="92456"/>
                </a:lnTo>
                <a:lnTo>
                  <a:pt x="99060" y="191389"/>
                </a:lnTo>
                <a:lnTo>
                  <a:pt x="261238" y="29210"/>
                </a:lnTo>
                <a:lnTo>
                  <a:pt x="232028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169D7FE8-166C-4251-907F-001DFBEE8EC3}"/>
              </a:ext>
            </a:extLst>
          </p:cNvPr>
          <p:cNvSpPr/>
          <p:nvPr/>
        </p:nvSpPr>
        <p:spPr>
          <a:xfrm>
            <a:off x="5616566" y="4201616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69">
                <a:moveTo>
                  <a:pt x="231901" y="0"/>
                </a:moveTo>
                <a:lnTo>
                  <a:pt x="10032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59" y="191388"/>
                </a:lnTo>
                <a:lnTo>
                  <a:pt x="261111" y="29210"/>
                </a:lnTo>
                <a:lnTo>
                  <a:pt x="231901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212950C5-A202-4CBC-9361-F06CD902742D}"/>
              </a:ext>
            </a:extLst>
          </p:cNvPr>
          <p:cNvSpPr/>
          <p:nvPr/>
        </p:nvSpPr>
        <p:spPr>
          <a:xfrm>
            <a:off x="5616566" y="4804659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70">
                <a:moveTo>
                  <a:pt x="231901" y="0"/>
                </a:moveTo>
                <a:lnTo>
                  <a:pt x="100329" y="131699"/>
                </a:lnTo>
                <a:lnTo>
                  <a:pt x="30479" y="61849"/>
                </a:lnTo>
                <a:lnTo>
                  <a:pt x="0" y="92329"/>
                </a:lnTo>
                <a:lnTo>
                  <a:pt x="99059" y="191389"/>
                </a:lnTo>
                <a:lnTo>
                  <a:pt x="261111" y="29210"/>
                </a:lnTo>
                <a:lnTo>
                  <a:pt x="231901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17D3F3-49F7-473C-BE55-61CD74D1BA80}"/>
              </a:ext>
            </a:extLst>
          </p:cNvPr>
          <p:cNvSpPr/>
          <p:nvPr/>
        </p:nvSpPr>
        <p:spPr>
          <a:xfrm>
            <a:off x="360528" y="253947"/>
            <a:ext cx="80411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70C0"/>
                </a:solidFill>
              </a:rPr>
              <a:t>Пути совершенствования ВСОКО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 smtClean="0"/>
              <a:t>Нормативные </a:t>
            </a:r>
            <a:r>
              <a:rPr lang="ru-RU" sz="2800" b="1" dirty="0"/>
              <a:t>правовые </a:t>
            </a:r>
            <a:r>
              <a:rPr lang="ru-RU" sz="2800" b="1" dirty="0" smtClean="0"/>
              <a:t>основания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 smtClean="0"/>
              <a:t>управления </a:t>
            </a:r>
            <a:r>
              <a:rPr lang="ru-RU" sz="2800" b="1" dirty="0"/>
              <a:t>качеством образования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30BF39-ECCD-4A63-AD6C-E74CCE4D0C1C}"/>
              </a:ext>
            </a:extLst>
          </p:cNvPr>
          <p:cNvSpPr txBox="1"/>
          <p:nvPr/>
        </p:nvSpPr>
        <p:spPr>
          <a:xfrm>
            <a:off x="1985862" y="1604655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КОРРЕКТИРОВКА!!!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4C0AAF-1940-4DA0-A700-45409505635E}"/>
              </a:ext>
            </a:extLst>
          </p:cNvPr>
          <p:cNvSpPr txBox="1"/>
          <p:nvPr/>
        </p:nvSpPr>
        <p:spPr>
          <a:xfrm>
            <a:off x="-1341" y="2224729"/>
            <a:ext cx="2696812" cy="147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/>
              <a:t>Осуществление текущего контроля успеваемости и промежуточной аттестации обучающихся, установление их форм, периодичности и порядка проведения (п.10 ч. 3 ст. 28)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44A583-D204-426F-BDCD-C5648D09540E}"/>
              </a:ext>
            </a:extLst>
          </p:cNvPr>
          <p:cNvSpPr txBox="1"/>
          <p:nvPr/>
        </p:nvSpPr>
        <p:spPr>
          <a:xfrm>
            <a:off x="314308" y="5197346"/>
            <a:ext cx="2271155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80000"/>
              </a:lnSpc>
            </a:pPr>
            <a:r>
              <a:rPr lang="ru-RU" sz="1200"/>
              <a:t>Положение о фонде оценочных средств в ОО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BC0AD0-D6E4-4987-85CA-EB7D834F1C49}"/>
              </a:ext>
            </a:extLst>
          </p:cNvPr>
          <p:cNvSpPr txBox="1"/>
          <p:nvPr/>
        </p:nvSpPr>
        <p:spPr>
          <a:xfrm>
            <a:off x="311526" y="3982526"/>
            <a:ext cx="2385286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70000"/>
              </a:lnSpc>
            </a:pPr>
            <a:r>
              <a:rPr lang="ru-RU" sz="1200"/>
              <a:t>Положение о  формах, порядке, периодичности текущего контроля и  промежуточной аттестации обучающихся в ОО;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545575-C057-4984-8444-30B983B0EFBD}"/>
              </a:ext>
            </a:extLst>
          </p:cNvPr>
          <p:cNvSpPr txBox="1"/>
          <p:nvPr/>
        </p:nvSpPr>
        <p:spPr>
          <a:xfrm>
            <a:off x="293489" y="4622500"/>
            <a:ext cx="2384826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80000"/>
              </a:lnSpc>
            </a:pPr>
            <a:r>
              <a:rPr lang="ru-RU" sz="1200"/>
              <a:t>Положение об индивидуальном учебном проекте в ОО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B9E3C8-0421-47EE-8922-FD72D794FC43}"/>
              </a:ext>
            </a:extLst>
          </p:cNvPr>
          <p:cNvSpPr txBox="1"/>
          <p:nvPr/>
        </p:nvSpPr>
        <p:spPr>
          <a:xfrm>
            <a:off x="2716482" y="2202427"/>
            <a:ext cx="2900083" cy="1673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Индивидуальный учет результатов освоения обучающимися ОП, а также хранение в архивах информации об этих результатах на бумажных и (или) электронных носителях (п. 11  ч. 3 ст. 28)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9C9402-1C95-4DEC-85D0-48B43A21CFF9}"/>
              </a:ext>
            </a:extLst>
          </p:cNvPr>
          <p:cNvSpPr txBox="1"/>
          <p:nvPr/>
        </p:nvSpPr>
        <p:spPr>
          <a:xfrm>
            <a:off x="2951911" y="3976374"/>
            <a:ext cx="2341821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/>
              <a:t>Положение о ведении классного (электронного) журнала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213B731-1D02-4812-968A-98597BDDB4A0}"/>
              </a:ext>
            </a:extLst>
          </p:cNvPr>
          <p:cNvSpPr txBox="1"/>
          <p:nvPr/>
        </p:nvSpPr>
        <p:spPr>
          <a:xfrm>
            <a:off x="2989833" y="4426741"/>
            <a:ext cx="2223245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/>
              <a:t>Положение о портфолио обучающихся в ОО</a:t>
            </a:r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54CBEA63-C2B2-49F0-B73D-F71AD6F36280}"/>
              </a:ext>
            </a:extLst>
          </p:cNvPr>
          <p:cNvSpPr/>
          <p:nvPr/>
        </p:nvSpPr>
        <p:spPr>
          <a:xfrm>
            <a:off x="2793619" y="4927131"/>
            <a:ext cx="196215" cy="143828"/>
          </a:xfrm>
          <a:custGeom>
            <a:avLst/>
            <a:gdLst/>
            <a:ahLst/>
            <a:cxnLst/>
            <a:rect l="l" t="t" r="r" b="b"/>
            <a:pathLst>
              <a:path w="261620" h="191770">
                <a:moveTo>
                  <a:pt x="232028" y="0"/>
                </a:moveTo>
                <a:lnTo>
                  <a:pt x="100329" y="131699"/>
                </a:lnTo>
                <a:lnTo>
                  <a:pt x="30479" y="61849"/>
                </a:lnTo>
                <a:lnTo>
                  <a:pt x="0" y="92456"/>
                </a:lnTo>
                <a:lnTo>
                  <a:pt x="99060" y="191389"/>
                </a:lnTo>
                <a:lnTo>
                  <a:pt x="261238" y="29210"/>
                </a:lnTo>
                <a:lnTo>
                  <a:pt x="232028" y="0"/>
                </a:lnTo>
                <a:close/>
              </a:path>
            </a:pathLst>
          </a:custGeom>
          <a:solidFill>
            <a:srgbClr val="1E3584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6660EA-57C2-4A61-8E9E-654795DF46E6}"/>
              </a:ext>
            </a:extLst>
          </p:cNvPr>
          <p:cNvSpPr txBox="1"/>
          <p:nvPr/>
        </p:nvSpPr>
        <p:spPr>
          <a:xfrm>
            <a:off x="2971800" y="4872720"/>
            <a:ext cx="2487880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/>
              <a:t>Положение об индивидуальном учете образовательных достижений и поощрении обучающихся в ОО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7B5D49-8D57-4F42-8E99-E2966C89A1F5}"/>
              </a:ext>
            </a:extLst>
          </p:cNvPr>
          <p:cNvSpPr txBox="1"/>
          <p:nvPr/>
        </p:nvSpPr>
        <p:spPr>
          <a:xfrm>
            <a:off x="2965258" y="5570412"/>
            <a:ext cx="2651308" cy="98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/>
              <a:t>Порядок зачета результатов освоения обучающимися учебных предметов, ….. дополнительных образовательных программ в других организациях, осуществляющих образовательную деятельность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B678B4-3BE3-448A-BBE6-53374D9F244E}"/>
              </a:ext>
            </a:extLst>
          </p:cNvPr>
          <p:cNvSpPr txBox="1"/>
          <p:nvPr/>
        </p:nvSpPr>
        <p:spPr>
          <a:xfrm>
            <a:off x="5537975" y="2026750"/>
            <a:ext cx="2906427" cy="1870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800" b="1" dirty="0"/>
              <a:t> Проведение </a:t>
            </a:r>
            <a:r>
              <a:rPr lang="ru-RU" sz="1800" b="1" dirty="0" err="1"/>
              <a:t>самообследования</a:t>
            </a:r>
            <a:r>
              <a:rPr lang="ru-RU" sz="1800" b="1" dirty="0"/>
              <a:t>, обеспечение функционирования внутренней системы оценки качества образования</a:t>
            </a:r>
          </a:p>
          <a:p>
            <a:pPr lvl="0" algn="ctr">
              <a:lnSpc>
                <a:spcPct val="80000"/>
              </a:lnSpc>
            </a:pPr>
            <a:r>
              <a:rPr lang="ru-RU" sz="1800" b="1" dirty="0"/>
              <a:t> (п.13 ч. 3 ст. 28)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8BE3E-9C71-4DA9-BD3C-DE0BA621D451}"/>
              </a:ext>
            </a:extLst>
          </p:cNvPr>
          <p:cNvSpPr txBox="1"/>
          <p:nvPr/>
        </p:nvSpPr>
        <p:spPr>
          <a:xfrm>
            <a:off x="5812782" y="4030668"/>
            <a:ext cx="245156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1200"/>
              <a:t>Положение о внутренней системе оценки качества образования (Положение  о ВМКО в ОО / Положение о ВШК)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2EB21D-D73A-4EAA-8E62-38DF995F63E2}"/>
              </a:ext>
            </a:extLst>
          </p:cNvPr>
          <p:cNvSpPr txBox="1"/>
          <p:nvPr/>
        </p:nvSpPr>
        <p:spPr>
          <a:xfrm>
            <a:off x="5842000" y="4726449"/>
            <a:ext cx="2422349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ru-RU" sz="1200"/>
              <a:t>Отчет о результатах самообследования в ОО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A15E9D7-9CCB-421C-A085-824485DC4E4C}"/>
              </a:ext>
            </a:extLst>
          </p:cNvPr>
          <p:cNvSpPr txBox="1"/>
          <p:nvPr/>
        </p:nvSpPr>
        <p:spPr>
          <a:xfrm rot="2432817">
            <a:off x="6726815" y="1589409"/>
            <a:ext cx="1365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DB5F1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25563" cy="1143000"/>
          </a:xfrm>
        </p:spPr>
        <p:txBody>
          <a:bodyPr/>
          <a:lstStyle/>
          <a:p>
            <a:pPr algn="r"/>
            <a:r>
              <a:rPr lang="ru-RU" sz="3600" dirty="0"/>
              <a:t>Пути совершенствования ВСОКО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КОМАНДНЫЙ ПОДХОД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2BE6E63-B341-468C-9CBA-BB4603336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476969"/>
              </p:ext>
            </p:extLst>
          </p:nvPr>
        </p:nvGraphicFramePr>
        <p:xfrm>
          <a:off x="457200" y="2222205"/>
          <a:ext cx="7995684" cy="408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8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/>
              <a:t>Пути совершенствования ВСОКО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425376"/>
              </p:ext>
            </p:extLst>
          </p:nvPr>
        </p:nvGraphicFramePr>
        <p:xfrm>
          <a:off x="350875" y="1417640"/>
          <a:ext cx="8048846" cy="5242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9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уровне ОО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61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адресной работы с различными группами обучающихся,</a:t>
                      </a:r>
                    </a:p>
                    <a:p>
                      <a:r>
                        <a:rPr lang="ru-RU" dirty="0" smtClean="0"/>
                        <a:t>выявленными на основании оценочных процедур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21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адресной работы с педагогами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уровне муниципалитета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92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Организация адресной работы с администрацией ОО, а именно: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501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школьных административных команд по следующим направлениям:</a:t>
                      </a:r>
                    </a:p>
                    <a:p>
                      <a:r>
                        <a:rPr lang="ru-RU" dirty="0" smtClean="0"/>
                        <a:t>интерпретация результатов оценочных процедур и принятие управленческих</a:t>
                      </a:r>
                    </a:p>
                    <a:p>
                      <a:r>
                        <a:rPr lang="ru-RU" dirty="0" smtClean="0"/>
                        <a:t>решений на их основе;</a:t>
                      </a:r>
                    </a:p>
                    <a:p>
                      <a:r>
                        <a:rPr lang="ru-RU" dirty="0" smtClean="0"/>
                        <a:t>Формирование/совершенствование школьных ВСОКО;</a:t>
                      </a:r>
                    </a:p>
                    <a:p>
                      <a:r>
                        <a:rPr lang="ru-RU" dirty="0" smtClean="0"/>
                        <a:t>Формирование банка результатов оценочных процедур в школе;</a:t>
                      </a:r>
                    </a:p>
                    <a:p>
                      <a:r>
                        <a:rPr lang="ru-RU" dirty="0" smtClean="0"/>
                        <a:t>Формирование плана внеурочной деятельности с учётом результатов оценочных процедур;</a:t>
                      </a:r>
                    </a:p>
                    <a:p>
                      <a:r>
                        <a:rPr lang="ru-RU" dirty="0" smtClean="0"/>
                        <a:t>Формирование методических тем учителя с учётом результатов оценочных процедур;</a:t>
                      </a:r>
                    </a:p>
                    <a:p>
                      <a:r>
                        <a:rPr lang="ru-RU" dirty="0" smtClean="0"/>
                        <a:t>Формирование тематик методических и педагогических советов с учётом</a:t>
                      </a:r>
                    </a:p>
                    <a:p>
                      <a:r>
                        <a:rPr lang="ru-RU" dirty="0" smtClean="0"/>
                        <a:t>результатов оценочных процедур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8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25563" cy="1143000"/>
          </a:xfrm>
        </p:spPr>
        <p:txBody>
          <a:bodyPr/>
          <a:lstStyle/>
          <a:p>
            <a:pPr algn="r"/>
            <a:r>
              <a:rPr lang="ru-RU" sz="3600" dirty="0"/>
              <a:t>Пути совершенствования ВСОКО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01905"/>
            <a:ext cx="7924800" cy="495670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Новосибирская область</a:t>
            </a:r>
          </a:p>
          <a:p>
            <a:pPr marL="11430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 </a:t>
            </a:r>
            <a:r>
              <a:rPr lang="ru-RU" sz="3600" b="1" dirty="0">
                <a:solidFill>
                  <a:srgbClr val="002060"/>
                </a:solidFill>
              </a:rPr>
              <a:t>октябре-ноябре 2021 года будет </a:t>
            </a:r>
            <a:r>
              <a:rPr lang="ru-RU" sz="3600" b="1" dirty="0" smtClean="0">
                <a:solidFill>
                  <a:srgbClr val="002060"/>
                </a:solidFill>
              </a:rPr>
              <a:t>принимать участие </a:t>
            </a:r>
            <a:r>
              <a:rPr lang="ru-RU" sz="3600" b="1" dirty="0">
                <a:solidFill>
                  <a:srgbClr val="002060"/>
                </a:solidFill>
              </a:rPr>
              <a:t>в региональной оценке по модели PISA, основанной на </a:t>
            </a:r>
            <a:r>
              <a:rPr lang="ru-RU" sz="3600" b="1" dirty="0" smtClean="0">
                <a:solidFill>
                  <a:srgbClr val="002060"/>
                </a:solidFill>
              </a:rPr>
              <a:t>технологиях исследования </a:t>
            </a:r>
          </a:p>
          <a:p>
            <a:pPr marL="11430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PISA </a:t>
            </a:r>
            <a:r>
              <a:rPr lang="ru-RU" sz="3600" b="1" dirty="0" err="1">
                <a:solidFill>
                  <a:srgbClr val="002060"/>
                </a:solidFill>
              </a:rPr>
              <a:t>for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schools</a:t>
            </a:r>
            <a:r>
              <a:rPr lang="ru-RU" sz="3600" b="1" dirty="0">
                <a:solidFill>
                  <a:srgbClr val="002060"/>
                </a:solidFill>
              </a:rPr>
              <a:t>» («PISA для школ») </a:t>
            </a:r>
            <a:r>
              <a:rPr lang="ru-RU" sz="3600" b="1" dirty="0" smtClean="0">
                <a:solidFill>
                  <a:srgbClr val="002060"/>
                </a:solidFill>
              </a:rPr>
              <a:t>Организации экономического сотрудничества </a:t>
            </a:r>
            <a:r>
              <a:rPr lang="ru-RU" sz="3600" b="1" dirty="0">
                <a:solidFill>
                  <a:srgbClr val="002060"/>
                </a:solidFill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</a:rPr>
              <a:t>развития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846828" cy="6179326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rgbClr val="C00000"/>
                </a:solidFill>
              </a:rPr>
              <a:t>Курсы повышения </a:t>
            </a:r>
            <a:r>
              <a:rPr lang="ru-RU" sz="1800" b="1" i="1" dirty="0" smtClean="0">
                <a:solidFill>
                  <a:srgbClr val="C00000"/>
                </a:solidFill>
              </a:rPr>
              <a:t>квалификации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</a:t>
            </a:r>
            <a:r>
              <a:rPr lang="ru-RU" sz="1800" b="1" i="1" dirty="0">
                <a:solidFill>
                  <a:srgbClr val="C00000"/>
                </a:solidFill>
              </a:rPr>
              <a:t>«Формирование и оценка функциональной грамотности у обучающихся основной школы»</a:t>
            </a:r>
            <a:br>
              <a:rPr lang="ru-RU" sz="1800" b="1" i="1" dirty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Государственное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казенное учреждение Новосибирской области «Новосибирский институт мониторинга и развития образования» приглашает принять участие в курсах повышения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квалификации.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Целевая аудитория: руководители и заместители руководителей общеобразовательных организаций.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Объем: 36 часов. По окончании обучения выдается удостоверение о повышении квалификации установленного образца.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Форма обучения: очная или заочная (дистанционный формат), по выбору.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Дата и время проведения: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12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апреля 2021 г. с 09:00 до 17:00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19 апреля 2021 г. с 09:00 до 17:00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26 апреля 2021 г. с 09:00 до 17:00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30 апреля 2021 г. с 09:00 до 17:00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Место проведения: г. Новосибирск, ул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. Блюхера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, 40, Конференц-зал, 3 этаж.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Для подачи заявки необходимо пройти по ссылке и зарегистрироваться: http://nscm54.ru/wbs/2365707161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/>
          <a:stretch/>
        </p:blipFill>
        <p:spPr>
          <a:xfrm>
            <a:off x="6230679" y="3698700"/>
            <a:ext cx="2073349" cy="13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70" y="274638"/>
            <a:ext cx="6463553" cy="6404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95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40502" cy="524366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При подготовке презентации использованы материалы авторов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1.  Губановой Е.В.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2. Савиных Г.П.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3. Зозуля Е.С.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4. Богдановой И.А., Смирновой З.Ю., Фрадкина В.Е.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5. Соломатина А.М.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6. Ковалевой Г.С.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Рекомендуемая литература: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1. Журнал «Справочник заместителя директора школы»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№ 4/2020 Статья «Как скорректировать Положение о ВСОКО в свете новых требований к оценке качества образования»;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№№  3, 4/2021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/>
          <a:stretch/>
        </p:blipFill>
        <p:spPr>
          <a:xfrm>
            <a:off x="4869511" y="4687527"/>
            <a:ext cx="3402619" cy="20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43" y="136588"/>
            <a:ext cx="1658256" cy="16109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7920" y="1597730"/>
            <a:ext cx="57200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altLang="ru-RU" sz="3200" b="1" dirty="0" smtClean="0">
              <a:solidFill>
                <a:srgbClr val="4584D3"/>
              </a:solidFill>
            </a:endParaRPr>
          </a:p>
          <a:p>
            <a:pPr lvl="0" algn="ctr"/>
            <a:r>
              <a:rPr lang="ru-RU" altLang="ru-RU" sz="3200" b="1" dirty="0" smtClean="0">
                <a:solidFill>
                  <a:srgbClr val="4584D3"/>
                </a:solidFill>
              </a:rPr>
              <a:t>       СПАСИБО </a:t>
            </a:r>
            <a:r>
              <a:rPr lang="ru-RU" altLang="ru-RU" sz="3200" b="1" dirty="0">
                <a:solidFill>
                  <a:srgbClr val="4584D3"/>
                </a:solidFill>
              </a:rPr>
              <a:t>ЗА ВНИМАНИЕ!</a:t>
            </a:r>
          </a:p>
          <a:p>
            <a:pPr lvl="0"/>
            <a:endParaRPr lang="ru-RU" altLang="ru-RU" sz="2800" b="1" dirty="0">
              <a:solidFill>
                <a:prstClr val="black"/>
              </a:solidFill>
            </a:endParaRPr>
          </a:p>
          <a:p>
            <a:pPr lvl="0"/>
            <a:endParaRPr lang="ru-RU" altLang="ru-RU" sz="2800" b="1" dirty="0">
              <a:solidFill>
                <a:prstClr val="black"/>
              </a:solidFill>
            </a:endParaRPr>
          </a:p>
          <a:p>
            <a:pPr lvl="0"/>
            <a:r>
              <a:rPr lang="ru-RU" altLang="ru-RU" sz="2800" b="1" dirty="0">
                <a:solidFill>
                  <a:prstClr val="black"/>
                </a:solidFill>
              </a:rPr>
              <a:t>Есть вопросы?</a:t>
            </a:r>
          </a:p>
          <a:p>
            <a:pPr lvl="0"/>
            <a:r>
              <a:rPr lang="ru-RU" altLang="ru-RU" sz="2800" b="1" dirty="0">
                <a:solidFill>
                  <a:prstClr val="black"/>
                </a:solidFill>
              </a:rPr>
              <a:t>Готовы у сотрудничеству!</a:t>
            </a:r>
            <a:endParaRPr lang="en-US" altLang="ru-RU" sz="2800" b="1" dirty="0">
              <a:solidFill>
                <a:prstClr val="black"/>
              </a:solidFill>
            </a:endParaRPr>
          </a:p>
          <a:p>
            <a:pPr lvl="0"/>
            <a:r>
              <a:rPr lang="en-US" altLang="ru-RU" sz="2800" b="1" dirty="0">
                <a:solidFill>
                  <a:prstClr val="black"/>
                </a:solidFill>
              </a:rPr>
              <a:t>http://gcrodost14.nios.ru</a:t>
            </a:r>
          </a:p>
          <a:p>
            <a:pPr lvl="0"/>
            <a:endParaRPr lang="ru-RU" alt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ru-RU" altLang="ru-RU" sz="2800" b="1" dirty="0" smtClean="0">
                <a:solidFill>
                  <a:srgbClr val="002060"/>
                </a:solidFill>
              </a:rPr>
              <a:t>т</a:t>
            </a:r>
            <a:r>
              <a:rPr lang="ru-RU" altLang="ru-RU" sz="2800" b="1" dirty="0">
                <a:solidFill>
                  <a:srgbClr val="002060"/>
                </a:solidFill>
              </a:rPr>
              <a:t>. 221-03-14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8" name="Содержимое 6" descr="ns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260270"/>
            <a:ext cx="2124075" cy="136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1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90" y="1268413"/>
            <a:ext cx="8388000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800" kern="0" dirty="0" smtClean="0">
                <a:solidFill>
                  <a:srgbClr val="000000"/>
                </a:solidFill>
                <a:latin typeface="Times New Roman"/>
              </a:rPr>
              <a:t>Указ Президента Российской Федерации</a:t>
            </a:r>
          </a:p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800" kern="0" dirty="0" smtClean="0">
                <a:solidFill>
                  <a:srgbClr val="000000"/>
                </a:solidFill>
                <a:latin typeface="Times New Roman"/>
              </a:rPr>
              <a:t> от 21 июля 2020 года № 474</a:t>
            </a:r>
          </a:p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kern="0" dirty="0" smtClean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b="1" i="1" kern="0" dirty="0" smtClean="0">
                <a:solidFill>
                  <a:srgbClr val="C00000"/>
                </a:solidFill>
                <a:latin typeface="Times New Roman"/>
              </a:rPr>
              <a:t>"О национальных целях развития Российской Федерации 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b="1" i="1" kern="0" dirty="0" smtClean="0">
                <a:solidFill>
                  <a:srgbClr val="C00000"/>
                </a:solidFill>
                <a:latin typeface="Times New Roman"/>
              </a:rPr>
              <a:t>на период до 2030 года"</a:t>
            </a:r>
            <a:endParaRPr lang="ru-RU" altLang="ru-RU" b="1" i="1" kern="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b="1" kern="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800" kern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altLang="ru-RU" sz="28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altLang="ru-RU" sz="2800" kern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altLang="ru-RU" sz="2800" kern="0" dirty="0" smtClean="0">
                <a:solidFill>
                  <a:srgbClr val="000000"/>
                </a:solidFill>
                <a:latin typeface="Times New Roman"/>
              </a:rPr>
            </a:br>
            <a:endParaRPr lang="ru-RU" altLang="ru-RU" sz="28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Рисунок 2" descr="https://cdn.promdevelop.ru/wp-content/uploads/2018/01/rossiyskiy_krasnyy_krest_v.puti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65" y="692944"/>
            <a:ext cx="1730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6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57188" y="31750"/>
            <a:ext cx="726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0" y="351727"/>
            <a:ext cx="657466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Актуальность</a:t>
            </a:r>
            <a:endParaRPr lang="ru-RU" altLang="ru-RU" sz="2800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88" y="1268413"/>
            <a:ext cx="8065102" cy="41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Times New Roman"/>
              </a:rPr>
              <a:t>Указ Президента Российской Федерации</a:t>
            </a:r>
          </a:p>
          <a:p>
            <a:pPr algn="ctr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Times New Roman"/>
              </a:rPr>
              <a:t> от 21 июля 2020 года № 474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b="1" i="1" kern="0" dirty="0" smtClean="0">
                <a:solidFill>
                  <a:srgbClr val="C00000"/>
                </a:solidFill>
                <a:latin typeface="Times New Roman"/>
              </a:rPr>
              <a:t>"О национальных целях развития Российской Федерации </a:t>
            </a:r>
          </a:p>
          <a:p>
            <a:pPr algn="ctr">
              <a:spcBef>
                <a:spcPct val="0"/>
              </a:spcBef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800" b="1" i="1" kern="0" dirty="0" smtClean="0">
                <a:solidFill>
                  <a:srgbClr val="C00000"/>
                </a:solidFill>
                <a:latin typeface="Times New Roman"/>
              </a:rPr>
              <a:t>на период до 2030 года"</a:t>
            </a:r>
            <a:endParaRPr lang="ru-RU" altLang="ru-RU" sz="1800" b="1" i="1" kern="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b="1" kern="0" dirty="0" smtClean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ru-RU" altLang="ru-RU" sz="2800" kern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altLang="ru-RU" sz="2800" kern="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800" b="1" dirty="0" smtClean="0">
                <a:solidFill>
                  <a:prstClr val="black"/>
                </a:solidFill>
                <a:cs typeface="Arial"/>
              </a:rPr>
              <a:t>1</a:t>
            </a:r>
            <a:r>
              <a:rPr lang="ru-RU" sz="2400" b="1" dirty="0">
                <a:solidFill>
                  <a:prstClr val="black"/>
                </a:solidFill>
                <a:cs typeface="Arial"/>
              </a:rPr>
              <a:t>. Определить следующие национальные цели развития Российской Федерации </a:t>
            </a:r>
            <a:r>
              <a:rPr lang="ru-RU" sz="2400" dirty="0">
                <a:solidFill>
                  <a:prstClr val="black"/>
                </a:solidFill>
                <a:cs typeface="Arial"/>
              </a:rPr>
              <a:t>(далее - национальные цели) на период до 2030 года: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ru-RU" sz="2400" dirty="0">
                <a:solidFill>
                  <a:prstClr val="black"/>
                </a:solidFill>
                <a:cs typeface="Arial"/>
              </a:rPr>
              <a:t>а) сохранение населения, здоровье и благополучие людей;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ru-RU" sz="2400" dirty="0">
                <a:solidFill>
                  <a:prstClr val="black"/>
                </a:solidFill>
                <a:cs typeface="Arial"/>
              </a:rPr>
              <a:t>б) </a:t>
            </a:r>
            <a:r>
              <a:rPr lang="ru-RU" sz="2400" b="1" dirty="0">
                <a:solidFill>
                  <a:prstClr val="black"/>
                </a:solidFill>
                <a:cs typeface="Arial"/>
              </a:rPr>
              <a:t>возможности для самореализации и развития талантов;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ru-RU" sz="2400" dirty="0">
                <a:solidFill>
                  <a:prstClr val="black"/>
                </a:solidFill>
                <a:cs typeface="Arial"/>
              </a:rPr>
              <a:t>в) комфортная и безопасная среда для жизни;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ru-RU" sz="2400" dirty="0">
                <a:solidFill>
                  <a:prstClr val="black"/>
                </a:solidFill>
                <a:cs typeface="Arial"/>
              </a:rPr>
              <a:t>г) достойный, эффективный труд и успешное предпринимательство;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ru-RU" sz="2400" dirty="0">
                <a:solidFill>
                  <a:prstClr val="black"/>
                </a:solidFill>
                <a:cs typeface="Arial"/>
              </a:rPr>
              <a:t>д) </a:t>
            </a:r>
            <a:r>
              <a:rPr lang="ru-RU" sz="2400" b="1" dirty="0">
                <a:solidFill>
                  <a:prstClr val="black"/>
                </a:solidFill>
                <a:cs typeface="Arial"/>
              </a:rPr>
              <a:t>цифровая трансформация</a:t>
            </a:r>
          </a:p>
          <a:p>
            <a:pPr algn="just">
              <a:buClr>
                <a:srgbClr val="00EEE8"/>
              </a:buCl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ru-RU" altLang="ru-RU" sz="2800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Рисунок 2" descr="https://cdn.promdevelop.ru/wp-content/uploads/2018/01/rossiyskiy_krasnyy_krest_v.puti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65" y="692944"/>
            <a:ext cx="1730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f8852e5a15217bbfa4ec347ed7ee3d2f959c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3105</TotalTime>
  <Words>3564</Words>
  <Application>Microsoft Office PowerPoint</Application>
  <PresentationFormat>Экран (4:3)</PresentationFormat>
  <Paragraphs>745</Paragraphs>
  <Slides>77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96" baseType="lpstr">
      <vt:lpstr>Microsoft YaHei</vt:lpstr>
      <vt:lpstr>Arial</vt:lpstr>
      <vt:lpstr>Arial Black</vt:lpstr>
      <vt:lpstr>Calibri</vt:lpstr>
      <vt:lpstr>Cambria</vt:lpstr>
      <vt:lpstr>Century Gothic</vt:lpstr>
      <vt:lpstr>Corbel</vt:lpstr>
      <vt:lpstr>DengXian</vt:lpstr>
      <vt:lpstr>Georgia</vt:lpstr>
      <vt:lpstr>Montserrat</vt:lpstr>
      <vt:lpstr>PT Sans</vt:lpstr>
      <vt:lpstr>Roboto</vt:lpstr>
      <vt:lpstr>SeroPro</vt:lpstr>
      <vt:lpstr>Times New Roman</vt:lpstr>
      <vt:lpstr>Times Sans Serif</vt:lpstr>
      <vt:lpstr>Verdana</vt:lpstr>
      <vt:lpstr>Verdana-Bold</vt:lpstr>
      <vt:lpstr>Wingdings</vt:lpstr>
      <vt:lpstr>Соседство</vt:lpstr>
      <vt:lpstr>Презентация PowerPoint</vt:lpstr>
      <vt:lpstr>Презентация PowerPoint</vt:lpstr>
      <vt:lpstr>Ключевые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Нацпроект «Образование»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</vt:lpstr>
      <vt:lpstr>Из истории вопроса</vt:lpstr>
      <vt:lpstr>Из истории вопроса</vt:lpstr>
      <vt:lpstr>Из истории вопроса</vt:lpstr>
      <vt:lpstr>ЕСОКО: принципы</vt:lpstr>
      <vt:lpstr>ЕСОКО: структура</vt:lpstr>
      <vt:lpstr>ЕСОКО: цели и задачи</vt:lpstr>
      <vt:lpstr>ЕСОКО: оценочные процедуры</vt:lpstr>
      <vt:lpstr>Иерархическая модель СОКО</vt:lpstr>
      <vt:lpstr>Нормативная правовая база РСОКО</vt:lpstr>
      <vt:lpstr>МСОКО: формирование и развитие</vt:lpstr>
      <vt:lpstr>Презентация PowerPoint</vt:lpstr>
      <vt:lpstr>Совет руководителей образовательных организаций  города Новосибирска 17.06.2019</vt:lpstr>
      <vt:lpstr>СИСТЕМА ОЦЕНКИ КАЧЕСТВА ОБРАЗОВАНИЯ:  ЭТАПЫ И ТЕНДЕНЦИИ РАЗВИТИЯ</vt:lpstr>
      <vt:lpstr>Мы ждем перемен…</vt:lpstr>
      <vt:lpstr>Мы ждем перемен…</vt:lpstr>
      <vt:lpstr>Мы ждем перемен…</vt:lpstr>
      <vt:lpstr>Мы ждем перемен…</vt:lpstr>
      <vt:lpstr>Мы ждем перемен…</vt:lpstr>
      <vt:lpstr>Качество образования</vt:lpstr>
      <vt:lpstr>Новое в образовании</vt:lpstr>
      <vt:lpstr>Новое в образовании</vt:lpstr>
      <vt:lpstr>Пути совершенствования ВСОКО </vt:lpstr>
      <vt:lpstr>Пути совершенствования ВСОКО </vt:lpstr>
      <vt:lpstr>Пути совершенствования ВСОКО </vt:lpstr>
      <vt:lpstr>Пути совершенствования ВСОКО </vt:lpstr>
      <vt:lpstr>Пути совершенствования ВСОКО </vt:lpstr>
      <vt:lpstr>Пути совершенствования ВСОКО </vt:lpstr>
      <vt:lpstr>Пути совершенствования ВСОКО </vt:lpstr>
      <vt:lpstr>Пути совершенствования ВСОКО </vt:lpstr>
      <vt:lpstr>Пути совершенствования ВСОКО </vt:lpstr>
      <vt:lpstr>Организация проведения оценки механизмов управления  качеством общего образования</vt:lpstr>
      <vt:lpstr> Структура управленческого цикла</vt:lpstr>
      <vt:lpstr>Проблемы проектирования ВСОКО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Пути совершенствования ВСОКО </vt:lpstr>
      <vt:lpstr>Презентация PowerPoint</vt:lpstr>
      <vt:lpstr>Новизна подходов</vt:lpstr>
      <vt:lpstr>Пути совершенствования ВСОКО</vt:lpstr>
      <vt:lpstr>Ресурсы совершенствования ВСОКО</vt:lpstr>
      <vt:lpstr>Презентация PowerPoint</vt:lpstr>
      <vt:lpstr>Пути совершенствования ВСОКО</vt:lpstr>
      <vt:lpstr>Пути совершенствования ВСОКО</vt:lpstr>
      <vt:lpstr>Пути совершенствования ВСОКО</vt:lpstr>
      <vt:lpstr>Курсы повышения квалификации  «Формирование и оценка функциональной грамотности у обучающихся основной школы»  Государственное казенное учреждение Новосибирской области «Новосибирский институт мониторинга и развития образования» приглашает принять участие в курсах повышения квалификации. Целевая аудитория: руководители и заместители руководителей общеобразовательных организаций. Объем: 36 часов. По окончании обучения выдается удостоверение о повышении квалификации установленного образца. Форма обучения: очная или заочная (дистанционный формат), по выбору. Дата и время проведения:  12 апреля 2021 г. с 09:00 до 17:00 19 апреля 2021 г. с 09:00 до 17:00 26 апреля 2021 г. с 09:00 до 17:00 30 апреля 2021 г. с 09:00 до 17:00  Место проведения: г. Новосибирск, ул. Блюхера, 40, Конференц-зал, 3 этаж. Для подачи заявки необходимо пройти по ссылке и зарегистрироваться: http://nscm54.ru/wbs/2365707161 </vt:lpstr>
      <vt:lpstr>Презентация PowerPoint</vt:lpstr>
      <vt:lpstr>При подготовке презентации использованы материалы авторов  1.  Губановой Е.В. 2. Савиных Г.П. 3. Зозуля Е.С. 4. Богдановой И.А., Смирновой З.Ю., Фрадкина В.Е. 5. Соломатина А.М. 6. Ковалевой Г.С.  Рекомендуемая литература:  1. Журнал «Справочник заместителя директора школы»  № 4/2020 Статья «Как скорректировать Положение о ВСОКО в свете новых требований к оценке качества образования»;   №№  3, 4/2021  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Самохин</dc:creator>
  <cp:lastModifiedBy>admin</cp:lastModifiedBy>
  <cp:revision>214</cp:revision>
  <dcterms:created xsi:type="dcterms:W3CDTF">2019-01-23T11:38:41Z</dcterms:created>
  <dcterms:modified xsi:type="dcterms:W3CDTF">2021-04-23T03:58:11Z</dcterms:modified>
</cp:coreProperties>
</file>