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6" r:id="rId11"/>
    <p:sldId id="265" r:id="rId12"/>
    <p:sldId id="266" r:id="rId13"/>
    <p:sldId id="267" r:id="rId14"/>
    <p:sldId id="268" r:id="rId15"/>
    <p:sldId id="269" r:id="rId16"/>
    <p:sldId id="304" r:id="rId17"/>
    <p:sldId id="270" r:id="rId18"/>
    <p:sldId id="272" r:id="rId19"/>
    <p:sldId id="271" r:id="rId20"/>
    <p:sldId id="274" r:id="rId21"/>
    <p:sldId id="273" r:id="rId22"/>
    <p:sldId id="275" r:id="rId23"/>
    <p:sldId id="276" r:id="rId24"/>
    <p:sldId id="277" r:id="rId25"/>
    <p:sldId id="278" r:id="rId26"/>
    <p:sldId id="30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3" r:id="rId40"/>
    <p:sldId id="291" r:id="rId41"/>
    <p:sldId id="292" r:id="rId42"/>
    <p:sldId id="293" r:id="rId43"/>
    <p:sldId id="294" r:id="rId44"/>
    <p:sldId id="295" r:id="rId45"/>
    <p:sldId id="296" r:id="rId46"/>
    <p:sldId id="309" r:id="rId47"/>
    <p:sldId id="302" r:id="rId48"/>
    <p:sldId id="312" r:id="rId49"/>
    <p:sldId id="310" r:id="rId50"/>
    <p:sldId id="311" r:id="rId51"/>
    <p:sldId id="299" r:id="rId52"/>
    <p:sldId id="308" r:id="rId53"/>
    <p:sldId id="30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24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81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7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11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4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3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1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6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9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6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60000">
              <a:schemeClr val="bg1">
                <a:tint val="45000"/>
                <a:shade val="99000"/>
                <a:satMod val="350000"/>
              </a:schemeClr>
            </a:gs>
            <a:gs pos="100000">
              <a:srgbClr val="00B0F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881D-62A4-4F6A-B7B5-F5F471E6CEA3}" type="datetimeFigureOut">
              <a:rPr lang="ru-RU" smtClean="0"/>
              <a:pPr/>
              <a:t>29.12.2012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311DC-AA20-4CFE-8388-8E9FDAC318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5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8064896" cy="4221088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муниципальное бюджетное общеобразовательное учреждение </a:t>
            </a:r>
            <a:br>
              <a:rPr lang="ru-RU" sz="1600" dirty="0" smtClean="0"/>
            </a:br>
            <a:r>
              <a:rPr lang="ru-RU" sz="1600" dirty="0" smtClean="0"/>
              <a:t>города Новосибирска </a:t>
            </a:r>
            <a:br>
              <a:rPr lang="ru-RU" sz="1600" dirty="0" smtClean="0"/>
            </a:br>
            <a:r>
              <a:rPr lang="ru-RU" sz="1600" dirty="0" smtClean="0"/>
              <a:t>«Средняя общеобразовательная школа № 153</a:t>
            </a:r>
            <a:br>
              <a:rPr lang="ru-RU" sz="1600" dirty="0" smtClean="0"/>
            </a:br>
            <a:r>
              <a:rPr lang="ru-RU" sz="1600" dirty="0" smtClean="0"/>
              <a:t>630084, г. Новосибирск, ул. Республиканская 15/1</a:t>
            </a:r>
            <a:br>
              <a:rPr lang="ru-RU" sz="16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600" dirty="0" smtClean="0"/>
              <a:t>Формирование информационных и коммуникативных  компетенций младших школьников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3886200"/>
            <a:ext cx="3704456" cy="242312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Автор: Орлова </a:t>
            </a:r>
            <a:r>
              <a:rPr lang="ru-RU" sz="2000" dirty="0">
                <a:solidFill>
                  <a:schemeClr val="tx1"/>
                </a:solidFill>
              </a:rPr>
              <a:t>Т</a:t>
            </a:r>
            <a:r>
              <a:rPr lang="ru-RU" sz="2000" dirty="0" smtClean="0">
                <a:solidFill>
                  <a:schemeClr val="tx1"/>
                </a:solidFill>
              </a:rPr>
              <a:t>атьяна Михайловна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у</a:t>
            </a:r>
            <a:r>
              <a:rPr lang="ru-RU" sz="2000" dirty="0" smtClean="0">
                <a:solidFill>
                  <a:schemeClr val="tx1"/>
                </a:solidFill>
              </a:rPr>
              <a:t>читель начальных классов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высшей квалификационной категории</a:t>
            </a:r>
          </a:p>
          <a:p>
            <a:pPr algn="l"/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Новосибирск 2012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Мама\Desktop\РМО\DSC3644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42" y="3501008"/>
            <a:ext cx="2088232" cy="31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999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9036496" cy="79695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Встреча с поэтессой </a:t>
            </a:r>
            <a:r>
              <a:rPr lang="ru-RU" sz="4000" dirty="0" err="1" smtClean="0"/>
              <a:t>Зиноватной</a:t>
            </a:r>
            <a:r>
              <a:rPr lang="ru-RU" sz="4000" dirty="0" smtClean="0"/>
              <a:t> Е.Н.</a:t>
            </a:r>
            <a:endParaRPr lang="ru-RU" sz="4000" dirty="0"/>
          </a:p>
        </p:txBody>
      </p:sp>
      <p:pic>
        <p:nvPicPr>
          <p:cNvPr id="8194" name="Picture 2" descr="C:\Users\Мама\Desktop\SDC17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248584" cy="393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ма\Desktop\SDC17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2051" y="2345880"/>
            <a:ext cx="4008445" cy="30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76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Летнее задание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«Напиши письмо»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Дается задание на лето написать письмо  по темам: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Удивительная история»,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Экзотическое местечко»,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«Лучший день».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 итогам оформляется газета «Наше лето»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8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газеты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Фото 2 А\SDC16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427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Фото 2 А\SDC16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Фото 2 А\SDC16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0308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Фото 2 А\SDC16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03086"/>
            <a:ext cx="3276364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8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340768"/>
            <a:ext cx="3168352" cy="158417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098" name="Picture 2" descr="H:\Фото 2 А\SDC16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661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Фото 2 А\SDC16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Фото 2 А\SDC16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66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Фото 2 А\SDC16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68" y="3573015"/>
            <a:ext cx="3924436" cy="294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6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Фото 2 А\SDC16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17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Выставка мастеров»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Школьники готовят поделки дома, оформляют выставку, объясняют, как сделать поделку.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H:\фото 3а класса\SDC18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030" y="3292484"/>
            <a:ext cx="3612401" cy="270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фото 3а класса\SDC18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5806" y="3014953"/>
            <a:ext cx="3600399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фото 3а класса\SDC18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6126" y="3302986"/>
            <a:ext cx="3600399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2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7"/>
            <a:ext cx="8352928" cy="301034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</a:t>
            </a:r>
            <a:r>
              <a:rPr lang="ru-RU" sz="3200" dirty="0" smtClean="0"/>
              <a:t>Выставка мастеров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8194" name="Picture 2" descr="C:\Users\Мама\Desktop\фото с мероприятий 3 а\SDC18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74961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ма\Desktop\фото с мероприятий 3 а\SDC18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312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ма\Desktop\фото с мероприятий 3 а\SDC18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87" y="260649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9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Информатики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Школьники, начиная со 2 класса, готовят выступление на интересующую их тему, выступают перед всем классом один раз в год.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фото 3а класса\SDC18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6" y="256490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 3а класса\SDC18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фото 3а класса\SDC18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84921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43428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9219" name="Picture 3" descr="H:\Фото 2 А\фото 2кл\SDC17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222080"/>
            <a:ext cx="4025955" cy="30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Фото 2 А\фото 2кл\SDC1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Фото 2 А\SDC16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4547"/>
            <a:ext cx="3966046" cy="297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Фото 2 А\SDC16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06" y="335699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14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Театральная студия «Дебют»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H:\Фото 2 А\последние фото - копия\SDC17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Фото 2 А\последние фото - копия\SDC17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53" y="1206770"/>
            <a:ext cx="3635047" cy="27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Фото 2 А\последние фото - копия\SDC17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5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Фото 2 А\последние фото - копия\SDC17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53" y="3988893"/>
            <a:ext cx="3612402" cy="270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основе Стандарта лежит  системно-</a:t>
            </a:r>
            <a:r>
              <a:rPr lang="ru-RU" sz="2400" dirty="0" err="1" smtClean="0"/>
              <a:t>деятельностный</a:t>
            </a:r>
            <a:r>
              <a:rPr lang="ru-RU" sz="2400" dirty="0" smtClean="0"/>
              <a:t> подход, который предполагает: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600" dirty="0" smtClean="0"/>
              <a:t>воспитание и развитие качеств личности, отвечающих требованиям информационного общества, инновационной экономики, задачам построения демократического гражданского  общества</a:t>
            </a:r>
            <a:r>
              <a:rPr lang="ru-RU" dirty="0" smtClean="0"/>
              <a:t> </a:t>
            </a:r>
            <a:r>
              <a:rPr lang="ru-RU" sz="1600" dirty="0" smtClean="0"/>
              <a:t>;</a:t>
            </a:r>
          </a:p>
          <a:p>
            <a:r>
              <a:rPr lang="ru-RU" sz="1600" dirty="0" smtClean="0"/>
              <a:t>переход к стратегии социального проектирования и конструирования в системе образования ;</a:t>
            </a:r>
          </a:p>
          <a:p>
            <a:r>
              <a:rPr lang="ru-RU" sz="1600" dirty="0" smtClean="0"/>
              <a:t>ориентацию на результаты образования как системообразующий компонент Стандарта;</a:t>
            </a:r>
          </a:p>
          <a:p>
            <a:r>
              <a:rPr lang="ru-RU" sz="1600" dirty="0" smtClean="0"/>
              <a:t>способов организации  образовательной деятельности и взаимодействия участников образовательного процесса в достижении целей личностного, социального и познавательного развития обучающихся; </a:t>
            </a:r>
          </a:p>
          <a:p>
            <a:r>
              <a:rPr lang="ru-RU" sz="1600" dirty="0" smtClean="0"/>
              <a:t>учет индивидуальных возрастных, психологических и физиологических особенностей обучающихся;</a:t>
            </a:r>
          </a:p>
          <a:p>
            <a:r>
              <a:rPr lang="ru-RU" sz="1600" dirty="0" smtClean="0"/>
              <a:t>разнообразие организационных форм и учет индивидуальных особенностей каждого обучающегося ;</a:t>
            </a:r>
          </a:p>
          <a:p>
            <a:r>
              <a:rPr lang="ru-RU" sz="1600" dirty="0" smtClean="0"/>
              <a:t>обеспечение преемственности дошкольного, начального общего, основного и среднего (полного) общего образования; </a:t>
            </a:r>
          </a:p>
          <a:p>
            <a:r>
              <a:rPr lang="ru-RU" sz="1600" dirty="0" smtClean="0"/>
              <a:t>создать основу для самостоятельного успешного усвоения обучающимися новых знаний, умений, компетенций, видов и способов деятельности.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8837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1810544" cy="36490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1266" name="Picture 2" descr="H:\Фото 2 А\SDC17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5" y="404664"/>
            <a:ext cx="3521365" cy="26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Фото 2 А\SDC17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299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Фото 2 А\SDC17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:\Фото 2 А\SDC171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9299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98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Искусствоведы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46413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Школьники совместно с учителем  готовят выставки и газеты к праздникам.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:\Фото 2 А\последние фото - копия\SDC17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31" y="3491750"/>
            <a:ext cx="3060517" cy="22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Фото 2 А\SDC17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470884" cy="32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Фото 2 А\SDC17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67976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2098576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12290" name="Picture 2" descr="H:\Фото 2 А\SDC16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006334" cy="40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:\Фото 2 А\SDC16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058759" cy="304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:\Фото 2 А\SDC16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4058759" cy="304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11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Начиная с 3 класса школьники готовят проекты.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345281" cy="25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294112" cy="247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464248" cy="259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2"/>
            <a:ext cx="3438128" cy="25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559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980728"/>
            <a:ext cx="792088" cy="122413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3726160" cy="279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9889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4" y="339889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836712"/>
            <a:ext cx="2016224" cy="93610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6484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0" y="260648"/>
            <a:ext cx="35523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6" y="3356992"/>
            <a:ext cx="3798168" cy="284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0" y="3356992"/>
            <a:ext cx="3654152" cy="274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36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06613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Летнее </a:t>
            </a:r>
            <a:r>
              <a:rPr lang="ru-RU" sz="3600" dirty="0" smtClean="0"/>
              <a:t>задание</a:t>
            </a:r>
            <a:br>
              <a:rPr lang="ru-RU" sz="3600" dirty="0" smtClean="0"/>
            </a:br>
            <a:r>
              <a:rPr lang="ru-RU" sz="3600" dirty="0" smtClean="0"/>
              <a:t>Провести исследование</a:t>
            </a:r>
            <a:br>
              <a:rPr lang="ru-RU" sz="3600" dirty="0" smtClean="0"/>
            </a:br>
            <a:r>
              <a:rPr lang="ru-RU" sz="3600" dirty="0" smtClean="0"/>
              <a:t>«От семени до семени»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259631" y="3140969"/>
            <a:ext cx="1267329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00" dirty="0"/>
          </a:p>
        </p:txBody>
      </p:sp>
      <p:pic>
        <p:nvPicPr>
          <p:cNvPr id="9218" name="Picture 2" descr="C:\Users\Мама\Desktop\фото с мероприятий 3 а\SDC18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ма\Desktop\фото с мероприятий 3 а\SDC18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1817"/>
            <a:ext cx="3397668" cy="25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ма\Desktop\фото с мероприятий 3 а\SDC18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79" y="4285335"/>
            <a:ext cx="3276364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ма\Desktop\фото с мероприятий 3 а\SDC18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7675"/>
            <a:ext cx="3350650" cy="25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90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Праздники – проекты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подготовить и провести тематический праздник –проект.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1.Расширить знания и представления учащихся по определенной теме.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Развивать духовно-нравственные ценности.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3.Формировать классный коллектив.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4.Способствовать формированию самостоятельного поиска информации.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Формировать культуру общения и публичного выступления.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6.Развивать эстетическое восприятия.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3727932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Праздник- проект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«Мы живем в России»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1.Познакомились с символикой страны.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2.Изучили народные игры,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есни, традиционные праздники, танцы, стихи о Родине.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3.Познакомились с народными костюмами и промыслами.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4.Написали сочинение «Моя Родина».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5.Подготовили проекты «Деревья моей родины».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6.Познакомились с убранством русской избы.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7.Посетили этнографический музей про МБОУ СОШ №18.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75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2242592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16386" name="Picture 2" descr="H:\Фото 2 А\SDC16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Фото 2 А\SDC16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:\Фото 2 А\SDC16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:\Фото 2 А\SDC168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41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«Портрет выпускника начальной школы»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любящий свой народ, свой край и свою Родину; </a:t>
            </a:r>
          </a:p>
          <a:p>
            <a:r>
              <a:rPr lang="ru-RU" dirty="0" smtClean="0"/>
              <a:t>уважающий и принимающий ценности семьи и общества;</a:t>
            </a:r>
          </a:p>
          <a:p>
            <a:r>
              <a:rPr lang="ru-RU" dirty="0" smtClean="0"/>
              <a:t>любознательный, активно и заинтересованно познающий мир;</a:t>
            </a:r>
          </a:p>
          <a:p>
            <a:r>
              <a:rPr lang="ru-RU" dirty="0" smtClean="0"/>
              <a:t>владеющий основами умения учиться, способный к организации собственной деятельности; </a:t>
            </a:r>
          </a:p>
          <a:p>
            <a:r>
              <a:rPr lang="ru-RU" dirty="0" smtClean="0"/>
              <a:t>готовый самостоятельно действовать и отвечать за свои поступки перед семьей и обществом; </a:t>
            </a:r>
          </a:p>
          <a:p>
            <a:r>
              <a:rPr lang="ru-RU" dirty="0" smtClean="0"/>
              <a:t>доброжелательный, умеющий слушать и слышать собеседника, обосновывать  свою позицию, высказывать свое мнение; </a:t>
            </a:r>
          </a:p>
          <a:p>
            <a:r>
              <a:rPr lang="ru-RU" dirty="0" smtClean="0"/>
              <a:t>выполняющий правила здорового и безопасного для себя и окружающих образа жизни.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155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124744"/>
            <a:ext cx="2088232" cy="136815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7410" name="Picture 2" descr="H:\Фото 2 А\SDC16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9" y="332656"/>
            <a:ext cx="3668894" cy="275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Фото 2 А\SDC16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6" y="3326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:\Фото 2 А\SDC16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:\Фото 2 А\SDC16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16" y="350100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27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 –проект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«Кто много читает, тот много знает»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1.Познакомились с разными литературными жанрами: мифы, сказки, былины, басни, хокку и т.д.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2.Научились заполнять «Читательский дневник»,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3.Подготовили проекты «В гостях у сказки»,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Оформили плакаты «Добро и зло»,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6.Написаль сочинение «Моя любимая книга»,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7.Выучили и  инсценировали  литературные произведения.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8.Познакомились с биографиями поэтов и писателей.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9.Посетили библиотеки им. Островского, Чкалова, Лихачева, Гоголя.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96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340768"/>
            <a:ext cx="1872208" cy="7686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1026" name="Picture 2" descr="H:\фото 3а класса\SDC18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839"/>
            <a:ext cx="3987165" cy="29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 3а класса\SDC18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895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 3а класса\SDC1837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1718"/>
            <a:ext cx="4058910" cy="30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о 3а класса\SDC183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75" y="333171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21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178696" cy="29289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2052" name="Picture 4" descr="H:\фото 3а класса\SDC18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фото 3а класса\SDC18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6723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фото 3а класса\SDC18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680508" cy="276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фото 3а класса\SDC184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59" y="3429000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9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2016224" cy="36004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3074" name="Picture 2" descr="H:\фото 3а класса\SDC18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64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фото 3а класса\SDC18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фото 3а класса\SDC18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4166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фото 3а класса\SDC18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19" y="3323805"/>
            <a:ext cx="4008052" cy="30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19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Праздник- проект</a:t>
            </a:r>
            <a:br>
              <a:rPr lang="ru-RU" dirty="0" smtClean="0"/>
            </a:br>
            <a:r>
              <a:rPr lang="ru-RU" dirty="0" smtClean="0"/>
              <a:t>«Моя семья»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1.Подготовили генеалогические древа, гербы каждой семьи.</a:t>
            </a:r>
          </a:p>
          <a:p>
            <a:pPr marL="0" indent="0">
              <a:buNone/>
            </a:pPr>
            <a:r>
              <a:rPr lang="ru-RU" dirty="0" smtClean="0"/>
              <a:t>2.Подготовили проекты «Профессия моих родителей»,</a:t>
            </a:r>
          </a:p>
          <a:p>
            <a:pPr marL="0" indent="0">
              <a:buNone/>
            </a:pPr>
            <a:r>
              <a:rPr lang="ru-RU" dirty="0" smtClean="0"/>
              <a:t>3.Написали сочинение «Самая родная»,</a:t>
            </a:r>
          </a:p>
          <a:p>
            <a:pPr marL="0" indent="0">
              <a:buNone/>
            </a:pPr>
            <a:r>
              <a:rPr lang="ru-RU" dirty="0" smtClean="0"/>
              <a:t>4.Оформили выставку рисунков «Моя семья»,</a:t>
            </a:r>
          </a:p>
          <a:p>
            <a:pPr marL="0" indent="0">
              <a:buNone/>
            </a:pPr>
            <a:r>
              <a:rPr lang="ru-RU" dirty="0" smtClean="0"/>
              <a:t>5.Подготовили проект «Моя родня»,</a:t>
            </a:r>
          </a:p>
          <a:p>
            <a:pPr marL="0" indent="0">
              <a:buNone/>
            </a:pPr>
            <a:r>
              <a:rPr lang="ru-RU" dirty="0" smtClean="0"/>
              <a:t>6.Провели игру «Семья», «Дружба»,</a:t>
            </a:r>
          </a:p>
          <a:p>
            <a:pPr marL="0" indent="0">
              <a:buNone/>
            </a:pPr>
            <a:r>
              <a:rPr lang="ru-RU" dirty="0" smtClean="0"/>
              <a:t>7.Написали сочинение «Мой лучший друг»,</a:t>
            </a:r>
          </a:p>
          <a:p>
            <a:pPr marL="0" indent="0">
              <a:buNone/>
            </a:pPr>
            <a:r>
              <a:rPr lang="ru-RU" dirty="0" smtClean="0"/>
              <a:t>8.Каждый изготовил свой герб,</a:t>
            </a:r>
          </a:p>
          <a:p>
            <a:pPr marL="0" indent="0">
              <a:buNone/>
            </a:pPr>
            <a:r>
              <a:rPr lang="ru-RU" dirty="0" smtClean="0"/>
              <a:t>9.Выучили стихи и песни о семье, дружбе, счастье,</a:t>
            </a:r>
          </a:p>
          <a:p>
            <a:pPr marL="0" indent="0">
              <a:buNone/>
            </a:pPr>
            <a:r>
              <a:rPr lang="ru-RU" dirty="0" smtClean="0"/>
              <a:t>10.Написали сочинение «Домашние питомцы».</a:t>
            </a:r>
          </a:p>
          <a:p>
            <a:pPr marL="0" indent="0">
              <a:buNone/>
            </a:pPr>
            <a:r>
              <a:rPr lang="ru-RU" dirty="0" smtClean="0"/>
              <a:t>11.Изготовили подарки для родных.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768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3466728" cy="67146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4509121"/>
            <a:ext cx="2232248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00" dirty="0"/>
          </a:p>
        </p:txBody>
      </p:sp>
      <p:pic>
        <p:nvPicPr>
          <p:cNvPr id="4098" name="Picture 2" descr="C:\Users\Мама\Desktop\Новая папка\SDC18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97118" cy="29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Desktop\Новая папка\SDC187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8571" y="551388"/>
            <a:ext cx="3772500" cy="32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Desktop\Новая папка\SDC18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51" y="4221088"/>
            <a:ext cx="3337706" cy="25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ма\Desktop\Новая папка\SDC188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8" y="3501008"/>
            <a:ext cx="4122121" cy="30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915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3106688" cy="29289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5122" name="Picture 2" descr="C:\Users\Мама\Desktop\Новая папка\SDC18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593373" cy="26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Desktop\Новая папка\SDC18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ма\Desktop\Новая папка\SDC18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" y="3356992"/>
            <a:ext cx="3720413" cy="27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ма\Desktop\Новая папка\SDC18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64" y="3311861"/>
            <a:ext cx="3840761" cy="28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98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242592" cy="29289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6146" name="Picture 2" descr="C:\Users\Мама\Desktop\Новая папка\SDC18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528391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ма\Desktop\Новая папка\SDC18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5" y="3284984"/>
            <a:ext cx="35052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ама\Desktop\Новая папка\SDC18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270347"/>
            <a:ext cx="3744416" cy="280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516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2386608" cy="29289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0242" name="Picture 2" descr="C:\Users\Мама\Desktop\фото с мероприятий 3 а\SDC18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ма\Desktop\фото с мероприятий 3 а\SDC18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7"/>
            <a:ext cx="3811761" cy="28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Мама\Desktop\фото с мероприятий 3 а\SDC18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54" y="3573016"/>
            <a:ext cx="1862895" cy="24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Мама\Desktop\фото с мероприятий 3 а\SDC187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67" y="3717032"/>
            <a:ext cx="2804276" cy="210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37490"/>
            <a:ext cx="362108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78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Проектирование учебного процесса в этих условиях означает: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٧	определение педагогических задач, решаемых на данном этапе учебного процесса, например, формирование навыков устной или письменной речи,</a:t>
            </a:r>
          </a:p>
          <a:p>
            <a:pPr marL="0" indent="0">
              <a:buNone/>
            </a:pPr>
            <a:r>
              <a:rPr lang="ru-RU" dirty="0" smtClean="0"/>
              <a:t>٧	отбор учебного материала,</a:t>
            </a:r>
          </a:p>
          <a:p>
            <a:pPr marL="0" indent="0">
              <a:buNone/>
            </a:pPr>
            <a:r>
              <a:rPr lang="ru-RU" dirty="0" smtClean="0"/>
              <a:t>٧	определение способов организации учебных ситуаций (методических средств, дидактического обеспечения, порядка действий учителя. порядка взаимодействия учащихся).</a:t>
            </a:r>
          </a:p>
          <a:p>
            <a:pPr marL="0" indent="0">
              <a:buNone/>
            </a:pPr>
            <a:r>
              <a:rPr lang="ru-RU" dirty="0" smtClean="0"/>
              <a:t>٧	прогнозирование возможных действий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54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1728192" cy="792088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7170" name="Picture 2" descr="C:\Users\Мама\Desktop\Новая папка\SDC187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5543" y="653691"/>
            <a:ext cx="3960441" cy="29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ма\Desktop\Новая папка\SDC18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5074" y="533679"/>
            <a:ext cx="40024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56595"/>
              </p:ext>
            </p:extLst>
          </p:nvPr>
        </p:nvGraphicFramePr>
        <p:xfrm>
          <a:off x="2699792" y="2420888"/>
          <a:ext cx="31972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Документ" r:id="rId5" imgW="6907688" imgH="8778539" progId="Word.Document.12">
                  <p:embed/>
                </p:oleObj>
              </mc:Choice>
              <mc:Fallback>
                <p:oleObj name="Документ" r:id="rId5" imgW="6907688" imgH="8778539" progId="Word.Document.12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2420888"/>
                        <a:ext cx="3197225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407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 - проект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«Через тернии к звездам»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1.Познакомились с солнечной системой.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2.Узнали об исследовании космоса.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3.Подготовили выставку космических кораблей.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4.Написали сочинение «Космос»,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5.Оформили выставку рисунков «Космическая фантазия»,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6.Посетили планетарий.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85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2016224" cy="36004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8194" name="Picture 2" descr="H:\Фото 2 А\SDC17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2" y="3789040"/>
            <a:ext cx="4145880" cy="27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Фото 2 А\SDC17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331236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Фото 2 А\SDC17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1" y="54868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3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1800200" cy="86409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9218" name="Picture 2" descr="H:\Фото 2 А\SDC17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4" y="364502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Фото 2 А\SDC17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Фото 2 А\SDC17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6" y="369969"/>
            <a:ext cx="3931662" cy="29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Фото 2 А\SDC17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54" y="438396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09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3538736" cy="28317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0242" name="Picture 2" descr="H:\Фото 2 А\SDC17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84249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Фото 2 А\SDC17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984443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Фото 2 А\SDC17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76672"/>
            <a:ext cx="3989981" cy="29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Фото 2 А\23 февраля 20011г\CIMG48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3513" y="3755680"/>
            <a:ext cx="2995919" cy="283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59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9302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 – проект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«Карнавал дружбы»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(Новый год в разных странах)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4864"/>
            <a:ext cx="8003232" cy="3921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1.По группам подготовили выступление «Как проходит Новый год?» в: России, Японии, Великобритании, Марокко, Эфиопии 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2.Познакомились 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остюмами, традициями этих стран.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3.Оформили выставку рисунков «Страны мира»,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4.Подготовили проекты «Новый год в разных странах».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5.Написали сочинения «Страна мира».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6.Посетили виртуальную экскурсию «Города мира».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Подготовили архитектурные макеты  «Замок», «Деревня», «Город».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61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4 класс\SDC1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037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фото 4 класс\SDC1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037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фото 4 класс\SDC10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2" y="3437838"/>
            <a:ext cx="4391980" cy="32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67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Мониторинг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3140967"/>
            <a:ext cx="288032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800" dirty="0"/>
          </a:p>
        </p:txBody>
      </p:sp>
      <p:pic>
        <p:nvPicPr>
          <p:cNvPr id="9218" name="Picture 2" descr="C:\Users\Мама\Desktop\SDC18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9852" y="1736811"/>
            <a:ext cx="259228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ма\Desktop\SDC18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31" y="1241683"/>
            <a:ext cx="2200854" cy="29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ма\Desktop\SDC18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1683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ма\Desktop\SDC18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50" y="4365104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Мама\Desktop\SDC18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16" y="4349122"/>
            <a:ext cx="1656758" cy="22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Мама\Desktop\SDC18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98" y="4365104"/>
            <a:ext cx="1632784" cy="21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9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фото 4 класс\SDC19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446" y="3889342"/>
            <a:ext cx="3255016" cy="244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фото 4 класс\SDC19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6719" y="558788"/>
            <a:ext cx="3171279" cy="237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фото 4 класс\SDC19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813" y="529547"/>
            <a:ext cx="3193956" cy="23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:\фото 4 класс\SDC19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5404" y="3955028"/>
            <a:ext cx="3197538" cy="23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4883"/>
            <a:ext cx="3096344" cy="41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14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фото 4 класс\SDC195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фото 4 класс\SDC19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53" y="251542"/>
            <a:ext cx="4212976" cy="31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фото 4 класс\SDC19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0" y="3573016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фото 4 класс\SDC19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53" y="3573016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6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236227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способствовать формированию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коммуникативной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компетенций младших школьников.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7787208" cy="3561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1.Формирование информационной культуры.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2.Развивать умения поиска информации.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3.Формировать языковую и коммуникативную компетентность  школьников.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88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H:\фото 4 класс\SDC19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5" y="18864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фото 4 класс\SDC19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6105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фото 4 класс\SDC19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5" y="357301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фото 4 класс\SDC19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4563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32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Экскурсии и поездки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1.Музей кукол.</a:t>
            </a:r>
          </a:p>
          <a:p>
            <a:pPr marL="0" indent="0">
              <a:buNone/>
            </a:pPr>
            <a:r>
              <a:rPr lang="ru-RU" dirty="0" smtClean="0"/>
              <a:t>2.Этнографический музей при МБОУ СОШ №18.</a:t>
            </a:r>
          </a:p>
          <a:p>
            <a:pPr marL="0" indent="0">
              <a:buNone/>
            </a:pPr>
            <a:r>
              <a:rPr lang="ru-RU" dirty="0" smtClean="0"/>
              <a:t>3.Монумент Славы.</a:t>
            </a:r>
          </a:p>
          <a:p>
            <a:pPr marL="0" indent="0">
              <a:buNone/>
            </a:pPr>
            <a:r>
              <a:rPr lang="ru-RU" dirty="0" smtClean="0"/>
              <a:t>4.Краеведческий музей.</a:t>
            </a:r>
          </a:p>
          <a:p>
            <a:pPr marL="0" indent="0">
              <a:buNone/>
            </a:pPr>
            <a:r>
              <a:rPr lang="ru-RU" dirty="0" smtClean="0"/>
              <a:t>5.Планетарий.</a:t>
            </a:r>
          </a:p>
          <a:p>
            <a:pPr marL="0" indent="0">
              <a:buNone/>
            </a:pPr>
            <a:r>
              <a:rPr lang="ru-RU" dirty="0" smtClean="0"/>
              <a:t>6.Ботанический сад.</a:t>
            </a:r>
          </a:p>
          <a:p>
            <a:pPr marL="0" indent="0">
              <a:buNone/>
            </a:pPr>
            <a:r>
              <a:rPr lang="ru-RU" dirty="0" smtClean="0"/>
              <a:t>7.Геологический музей.</a:t>
            </a:r>
          </a:p>
          <a:p>
            <a:pPr marL="0" indent="0">
              <a:buNone/>
            </a:pPr>
            <a:r>
              <a:rPr lang="ru-RU" dirty="0" smtClean="0"/>
              <a:t>8.Картинная галерея.</a:t>
            </a:r>
          </a:p>
          <a:p>
            <a:pPr marL="0" indent="0">
              <a:buNone/>
            </a:pPr>
            <a:r>
              <a:rPr lang="ru-RU" dirty="0" smtClean="0"/>
              <a:t>9.Пожарная часть.</a:t>
            </a:r>
          </a:p>
          <a:p>
            <a:pPr marL="0" indent="0">
              <a:buNone/>
            </a:pPr>
            <a:r>
              <a:rPr lang="ru-RU" dirty="0" smtClean="0"/>
              <a:t>10.Музей железнодорожников.</a:t>
            </a:r>
          </a:p>
          <a:p>
            <a:pPr marL="0" indent="0">
              <a:buNone/>
            </a:pPr>
            <a:r>
              <a:rPr lang="ru-RU" dirty="0" smtClean="0"/>
              <a:t>11.Экскурсия по реке Обь на теплоходе.</a:t>
            </a:r>
          </a:p>
          <a:p>
            <a:pPr marL="0" indent="0">
              <a:buNone/>
            </a:pPr>
            <a:r>
              <a:rPr lang="ru-RU" dirty="0" smtClean="0"/>
              <a:t>12.Центр атомной отрасли.</a:t>
            </a:r>
          </a:p>
          <a:p>
            <a:pPr marL="0" indent="0">
              <a:buNone/>
            </a:pPr>
            <a:r>
              <a:rPr lang="ru-RU" dirty="0" smtClean="0"/>
              <a:t>13.Зоопарк.</a:t>
            </a:r>
          </a:p>
          <a:p>
            <a:pPr marL="0" indent="0">
              <a:buNone/>
            </a:pPr>
            <a:r>
              <a:rPr lang="ru-RU" dirty="0" smtClean="0"/>
              <a:t>14 Конный клуб.</a:t>
            </a:r>
          </a:p>
          <a:p>
            <a:pPr marL="0" indent="0">
              <a:buNone/>
            </a:pPr>
            <a:r>
              <a:rPr lang="ru-RU" dirty="0" smtClean="0"/>
              <a:t>15 Парк экзотических бабочек.</a:t>
            </a:r>
          </a:p>
          <a:p>
            <a:pPr marL="0" indent="0">
              <a:buNone/>
            </a:pPr>
            <a:r>
              <a:rPr lang="ru-RU" dirty="0" smtClean="0"/>
              <a:t>16.Автогородок.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Поездки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1. СОЛКД «</a:t>
            </a:r>
            <a:r>
              <a:rPr lang="ru-RU" sz="1800" dirty="0" err="1" smtClean="0"/>
              <a:t>Чкаловец</a:t>
            </a:r>
            <a:r>
              <a:rPr lang="ru-RU" sz="1800" dirty="0" smtClean="0"/>
              <a:t>»</a:t>
            </a:r>
          </a:p>
          <a:p>
            <a:pPr marL="0" indent="0">
              <a:buNone/>
            </a:pPr>
            <a:r>
              <a:rPr lang="ru-RU" sz="1800" dirty="0" smtClean="0"/>
              <a:t>2. СОЛКД «Юбилейный»</a:t>
            </a:r>
          </a:p>
          <a:p>
            <a:pPr marL="0" indent="0">
              <a:buNone/>
            </a:pPr>
            <a:r>
              <a:rPr lang="ru-RU" sz="1800" dirty="0" smtClean="0"/>
              <a:t>3. СОЛКД «Тимуровец»</a:t>
            </a:r>
          </a:p>
          <a:p>
            <a:pPr marL="0" indent="0">
              <a:buNone/>
            </a:pPr>
            <a:r>
              <a:rPr lang="ru-RU" sz="1800" dirty="0" smtClean="0"/>
              <a:t>4. г. Санкт- Петербург</a:t>
            </a:r>
          </a:p>
          <a:p>
            <a:pPr marL="0" indent="0">
              <a:buNone/>
            </a:pPr>
            <a:r>
              <a:rPr lang="ru-RU" sz="1800" dirty="0" smtClean="0"/>
              <a:t>5.г.Москва</a:t>
            </a:r>
          </a:p>
          <a:p>
            <a:pPr marL="0" indent="0">
              <a:buNone/>
            </a:pPr>
            <a:r>
              <a:rPr lang="ru-RU" sz="1800" dirty="0" smtClean="0"/>
              <a:t>6. Республика Алтай (зимой, летом)</a:t>
            </a:r>
          </a:p>
          <a:p>
            <a:pPr marL="0" indent="0">
              <a:buNone/>
            </a:pPr>
            <a:r>
              <a:rPr lang="ru-RU" sz="1800" dirty="0" smtClean="0"/>
              <a:t>7.г.Томск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59250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Полученные результаты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 коллектива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1.Осуществляется системно-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подход.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2.Формируются информационно-поисковые умения.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3.Развивается информационная  культура.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Совершенствуется языковая и коммуникативная компетентность  школьников.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5.Сплачивается классный коллектив.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 Используются разнообразные организационные формы и учет индивидуальных особенностей каждого обучающегося 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Индивидуальные результаты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1.Расширяется кругозор каждого школьника.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2.Научились  писать сочинения разных видов( рассуждение, описание, повествование).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3.Ведут читательский дневник.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4.Хорошо выступают с информацией перед классом и родителями.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5.Умеют работать в сменных  группах и парах.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6.Умеют самостоятельно сделать запрос и найти нужную информацию в библиотеке.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7.Умеют: делать презентации, оформлять газеты, выставки рисунков и поделок.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8.Хорошо ориентируются в книге и тексте, могут написать аннотацию.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0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704856" cy="259228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368752" cy="292988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1200" dirty="0" smtClean="0">
                <a:solidFill>
                  <a:schemeClr val="tx1"/>
                </a:solidFill>
              </a:rPr>
              <a:t>Презентацию подготовила</a:t>
            </a:r>
          </a:p>
          <a:p>
            <a:pPr algn="l"/>
            <a:r>
              <a:rPr lang="ru-RU" sz="11200" dirty="0" smtClean="0">
                <a:solidFill>
                  <a:schemeClr val="tx1"/>
                </a:solidFill>
              </a:rPr>
              <a:t>Орлова Татьяна </a:t>
            </a:r>
            <a:r>
              <a:rPr lang="ru-RU" sz="11200" dirty="0">
                <a:solidFill>
                  <a:schemeClr val="tx1"/>
                </a:solidFill>
              </a:rPr>
              <a:t>М</a:t>
            </a:r>
            <a:r>
              <a:rPr lang="ru-RU" sz="11200" dirty="0" smtClean="0">
                <a:solidFill>
                  <a:schemeClr val="tx1"/>
                </a:solidFill>
              </a:rPr>
              <a:t>ихайловна</a:t>
            </a:r>
          </a:p>
          <a:p>
            <a:pPr algn="l"/>
            <a:r>
              <a:rPr lang="ru-RU" sz="11200" dirty="0">
                <a:solidFill>
                  <a:schemeClr val="tx1"/>
                </a:solidFill>
              </a:rPr>
              <a:t>у</a:t>
            </a:r>
            <a:r>
              <a:rPr lang="ru-RU" sz="11200" dirty="0" smtClean="0">
                <a:solidFill>
                  <a:schemeClr val="tx1"/>
                </a:solidFill>
              </a:rPr>
              <a:t>читель начальных классов</a:t>
            </a:r>
          </a:p>
          <a:p>
            <a:pPr algn="l"/>
            <a:r>
              <a:rPr lang="ru-RU" sz="11200" dirty="0">
                <a:solidFill>
                  <a:schemeClr val="tx1"/>
                </a:solidFill>
              </a:rPr>
              <a:t>в</a:t>
            </a:r>
            <a:r>
              <a:rPr lang="ru-RU" sz="11200" dirty="0" smtClean="0">
                <a:solidFill>
                  <a:schemeClr val="tx1"/>
                </a:solidFill>
              </a:rPr>
              <a:t>ысшей квалификационной категории</a:t>
            </a:r>
          </a:p>
          <a:p>
            <a:pPr algn="l"/>
            <a:r>
              <a:rPr lang="ru-RU" sz="11200" dirty="0" smtClean="0">
                <a:solidFill>
                  <a:schemeClr val="tx1"/>
                </a:solidFill>
              </a:rPr>
              <a:t>МБОУ СОШ №153</a:t>
            </a:r>
          </a:p>
          <a:p>
            <a:pPr algn="l"/>
            <a:r>
              <a:rPr lang="ru-RU" sz="11200" dirty="0" smtClean="0">
                <a:solidFill>
                  <a:schemeClr val="tx1"/>
                </a:solidFill>
              </a:rPr>
              <a:t>Т. 8- 905-095-12-23</a:t>
            </a:r>
          </a:p>
          <a:p>
            <a:pPr algn="l"/>
            <a:r>
              <a:rPr lang="ru-RU" sz="11200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202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Формы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Библиотечные уроки,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Проектная деятельность,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Праздники – проекты,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Внеурочная деятельность ( «Выставка мастеров», «Информатики», «Искусствоведы»),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задания («Напиши письмо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«Проведи исследование»),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в театральной студии «Дебют»,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Экскурсии и поездки.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0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Библиотечные уроки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Знакомство с библиотеками,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Читательские ориентиры,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Информационный запрос,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Библиографический поиск,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Понятие об аннотации,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Ориентировочный аппарат книги,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«Непонятное слово» (работа со словарями),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Ориентация в тексте,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Хитрые вопросы(Пометки и закладки),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Шпаргалка,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Доклад, реферат, выступление.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42" name="Picture 2" descr="C:\Users\Мама\Desktop\фото с мероприятий 3 а\SDC18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8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Посещение библиотек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фото 3а класса\SDC18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7357"/>
            <a:ext cx="3379737" cy="253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фото 3а класса\SDC18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2" y="39330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о 3а класса\SDC18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13" y="1203361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о 3а класса\SDC18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29" y="39330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2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280" y="908720"/>
            <a:ext cx="432048" cy="50405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2050" name="Picture 2" descr="H:\Фото 2 А\SDC16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681"/>
            <a:ext cx="3672407" cy="27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Фото 2 А\SDC16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868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Фото 2 А\SDC16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Фото 2 А\SDC16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3429000"/>
            <a:ext cx="3720413" cy="27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8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1086</Words>
  <Application>Microsoft Office PowerPoint</Application>
  <PresentationFormat>Экран (4:3)</PresentationFormat>
  <Paragraphs>178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Документ</vt:lpstr>
      <vt:lpstr>муниципальное бюджетное общеобразовательное учреждение  города Новосибирска  «Средняя общеобразовательная школа № 153 630084, г. Новосибирск, ул. Республиканская 15/1   Формирование информационных и коммуникативных  компетенций младших школьников </vt:lpstr>
      <vt:lpstr>В основе Стандарта лежит  системно-деятельностный подход, который предполагает:</vt:lpstr>
      <vt:lpstr>«Портрет выпускника начальной школы»</vt:lpstr>
      <vt:lpstr>Проектирование учебного процесса в этих условиях означает:</vt:lpstr>
      <vt:lpstr>Цель: способствовать формированию информационной  и коммуникативной  компетенций младших школьников.</vt:lpstr>
      <vt:lpstr>Формы деятельность</vt:lpstr>
      <vt:lpstr>Библиотечные уроки </vt:lpstr>
      <vt:lpstr>Посещение библиотек</vt:lpstr>
      <vt:lpstr>Презентация PowerPoint</vt:lpstr>
      <vt:lpstr>Встреча с поэтессой Зиноватной Е.Н.</vt:lpstr>
      <vt:lpstr>Летнее задание «Напиши письмо»</vt:lpstr>
      <vt:lpstr>Оформление газеты</vt:lpstr>
      <vt:lpstr>Презентация PowerPoint</vt:lpstr>
      <vt:lpstr>Презентация PowerPoint</vt:lpstr>
      <vt:lpstr> «Выставка мастеров»</vt:lpstr>
      <vt:lpstr>«Выставка мастеров»</vt:lpstr>
      <vt:lpstr>«Информатики»</vt:lpstr>
      <vt:lpstr>Презентация PowerPoint</vt:lpstr>
      <vt:lpstr>Театральная студия «Дебют»</vt:lpstr>
      <vt:lpstr>Презентация PowerPoint</vt:lpstr>
      <vt:lpstr> «Искусствоведы»</vt:lpstr>
      <vt:lpstr>Презентация PowerPoint</vt:lpstr>
      <vt:lpstr>Проектная деятельность Начиная с 3 класса школьники готовят проекты. </vt:lpstr>
      <vt:lpstr>Презентация PowerPoint</vt:lpstr>
      <vt:lpstr>Презентация PowerPoint</vt:lpstr>
      <vt:lpstr>Летнее задание Провести исследование «От семени до семени»</vt:lpstr>
      <vt:lpstr>Праздники – проекты</vt:lpstr>
      <vt:lpstr>Праздник- проект «Мы живем в России»</vt:lpstr>
      <vt:lpstr>Презентация PowerPoint</vt:lpstr>
      <vt:lpstr>Презентация PowerPoint</vt:lpstr>
      <vt:lpstr>Праздник –проект «Кто много читает, тот много знает»</vt:lpstr>
      <vt:lpstr>Презентация PowerPoint</vt:lpstr>
      <vt:lpstr>Презентация PowerPoint</vt:lpstr>
      <vt:lpstr>Презентация PowerPoint</vt:lpstr>
      <vt:lpstr>Праздник- проект «Моя семья»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- проект «Через тернии к звездам»</vt:lpstr>
      <vt:lpstr>Презентация PowerPoint</vt:lpstr>
      <vt:lpstr>Презентация PowerPoint</vt:lpstr>
      <vt:lpstr>Презентация PowerPoint</vt:lpstr>
      <vt:lpstr>Праздник – проект «Карнавал дружбы» (Новый год в разных странах)</vt:lpstr>
      <vt:lpstr>Презентация PowerPoint</vt:lpstr>
      <vt:lpstr>Мониторинг</vt:lpstr>
      <vt:lpstr>Презентация PowerPoint</vt:lpstr>
      <vt:lpstr>Презентация PowerPoint</vt:lpstr>
      <vt:lpstr>Презентация PowerPoint</vt:lpstr>
      <vt:lpstr>Экскурсии и поездки</vt:lpstr>
      <vt:lpstr>Полученные результаты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Илья</cp:lastModifiedBy>
  <cp:revision>59</cp:revision>
  <dcterms:created xsi:type="dcterms:W3CDTF">2012-03-10T02:30:39Z</dcterms:created>
  <dcterms:modified xsi:type="dcterms:W3CDTF">2012-12-29T01:48:55Z</dcterms:modified>
</cp:coreProperties>
</file>